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57" r:id="rId2"/>
    <p:sldId id="455" r:id="rId3"/>
    <p:sldId id="446" r:id="rId4"/>
    <p:sldId id="454" r:id="rId5"/>
    <p:sldId id="453" r:id="rId6"/>
    <p:sldId id="456" r:id="rId7"/>
    <p:sldId id="45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9ABD2-CD25-49AE-93BE-4D717680E157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1CA08-810C-4F01-8773-75EA3E23817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149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73038" y="766763"/>
            <a:ext cx="6815137" cy="3833812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EFEC9DFE-D55E-4F89-8906-B00F6587D3AD}" type="slidenum">
              <a:rPr lang="en-US" altLang="en-US">
                <a:solidFill>
                  <a:prstClr val="black"/>
                </a:solidFill>
              </a:rPr>
              <a:pPr lvl="0">
                <a:defRPr/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2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19D986-3FF4-311E-4BC8-36F87FA5C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B71507A-08B6-1253-88AB-FFF3720E3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D5ACE1B-1C11-92E2-0608-83A6B1C6B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3E554EC-A27F-31B4-7BE1-25B7A51D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0D3566-741D-5E6A-8A7A-82E6A1B7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275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EAFE8B3-C3F0-84C7-9003-18A806031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525AB10-90F2-AC59-483C-14006433B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A583E4-807C-9555-2F78-E71D93CC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6B22B94-B13C-B732-FC04-A688AF0E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F8FFD0-6683-54C5-AF79-30392A72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08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5624106-9F5D-F026-91AF-5F2F90236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892EF78-72D1-612B-2974-481B38E77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56705B-C6F6-A755-F8F5-06DD23AF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F144A6-78CE-6E25-00A2-650F36CA2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1EE871-2BEC-BCDA-5116-395F2142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419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B17E94-E8ED-6AF8-72AB-7D55D8D10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CB5F8C-9A5F-283B-D454-83C2E611C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F86EC2-FA34-3707-1ED3-8B61647E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8D4402-C1DA-859E-06EE-70731DDA9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FC3014-7845-0038-22AD-D8499084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715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192FCB-CD50-E749-2C77-2E834044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EDA2B3C-C590-E7F6-03CD-790773439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130734-FAFD-8853-4407-23DAD4BC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C3DB709-C91C-6872-1B7D-9FCF8E45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ACB02C-1B80-FD12-AB8D-C122505F5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59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34635A-2C55-7FE7-6D37-ABD99CAF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F547B47-0143-E95F-77DA-D4F66FD40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1BD2642-5ED8-FAA1-AF2C-1DE166382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1F1FAB-AB60-FC64-0DC7-A2A34454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116CDD-3095-8520-C726-B2AA5CD0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25A8857-99C2-F90F-E28E-EF0E9484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173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1B88B1-FC7F-51D7-1437-43CE94FE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AD4308-E3BA-6530-6D16-7DB8F323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DCEC1A1-843A-0A55-4639-99626630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EAFACB3-45DA-A71C-D840-9F15A56F9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DD7C6A9-7784-0001-F961-4DE8329AF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7647F00-F370-DE9A-0449-EF056DED6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1526B21-F2C1-F0E7-D101-C795F53B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BB1260D-1E6F-152E-6A2D-0736D2C2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788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6C5B45-DA7F-8942-4A3E-9F508A4C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8F083CB-C89B-41B6-66F4-0F1AC92C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8883B2F-8814-F234-997C-52A94244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D38DB90-C82B-2FE3-6017-A802F5908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703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D3947A9-D6DA-2D4F-FFF6-43BC4B97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801D666-95F8-3B9F-2034-6F9CE43D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0CE9C6-529F-8D79-131C-B8674191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8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41DF1D-9C20-5E9F-4547-90B9F555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BAC34B-9C96-6C71-A38F-3D25655C8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20D303F-2BD3-FD00-0594-126D1E429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C9D823A-0606-6EE6-C4F4-81C0D112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548EC86-B149-78FD-411D-EC53D9DE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25ACE8F-1438-B24D-1BE4-FC397DCE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47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3109B0-7C5E-252A-87A9-20A1D1A3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E417027-5DD3-22E6-ADB6-272187105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72174A3-3FA2-BBC7-895B-432BF398C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221FFF5-E8AB-E332-6D8E-D64782C4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0540BC0-0D41-2D1D-985B-5A65C8A3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442C5AA-6357-4D49-D550-A410B8F0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60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D6B6AFB-D7C2-086D-84FC-3E557B92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834BBD8-BB2B-C726-473A-D0A686864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C570A0-D988-9453-A183-1A1037BE5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63BDF-6000-4E7D-9FCB-9268F49D393F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2B1F81-6857-4D81-4EAE-9FB9A003E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45DFC73-D644-28F1-8346-E9C9464CD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3EFDA-C9E4-4D7D-AC33-225ABF75A4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63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dkahn@dksolutios.co.k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655DFDD-FF82-95E0-7BE2-878490CC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950" y="3566498"/>
            <a:ext cx="5608100" cy="3291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F798B3-8B85-AD4C-4A4E-73004AA01177}"/>
              </a:ext>
            </a:extLst>
          </p:cNvPr>
          <p:cNvSpPr txBox="1"/>
          <p:nvPr/>
        </p:nvSpPr>
        <p:spPr>
          <a:xfrm>
            <a:off x="3020852" y="186409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4000" b="1" i="0" cap="all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에너지 저장 솔루션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D5EA7-1793-7929-C85A-A5F7325EB27B}"/>
              </a:ext>
            </a:extLst>
          </p:cNvPr>
          <p:cNvSpPr txBox="1"/>
          <p:nvPr/>
        </p:nvSpPr>
        <p:spPr>
          <a:xfrm>
            <a:off x="1720443" y="1160486"/>
            <a:ext cx="875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/>
              <a:t>다양한 응용 분야에 적용 가능한 그래핀 슈퍼 </a:t>
            </a:r>
            <a:r>
              <a:rPr lang="ko-KR" altLang="en-US" sz="2400" dirty="0" err="1"/>
              <a:t>커패시터</a:t>
            </a:r>
            <a:r>
              <a:rPr lang="ko-KR" altLang="en-US" sz="2400" dirty="0"/>
              <a:t> 배터리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A4F80-50D2-9F51-BA4D-1B2891D044E5}"/>
              </a:ext>
            </a:extLst>
          </p:cNvPr>
          <p:cNvSpPr txBox="1"/>
          <p:nvPr/>
        </p:nvSpPr>
        <p:spPr>
          <a:xfrm>
            <a:off x="4133867" y="2813921"/>
            <a:ext cx="386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- </a:t>
            </a:r>
            <a:r>
              <a:rPr lang="ko-KR" altLang="en-US" dirty="0"/>
              <a:t>친환경</a:t>
            </a:r>
            <a:r>
              <a:rPr lang="en-US" altLang="ko-KR" dirty="0"/>
              <a:t>, </a:t>
            </a:r>
            <a:r>
              <a:rPr lang="ko-KR" altLang="en-US" dirty="0"/>
              <a:t>급속 충전</a:t>
            </a:r>
            <a:r>
              <a:rPr lang="en-US" altLang="ko-KR" dirty="0"/>
              <a:t>, </a:t>
            </a:r>
            <a:r>
              <a:rPr lang="ko-KR" altLang="en-US" dirty="0"/>
              <a:t>긴 수명</a:t>
            </a:r>
            <a:r>
              <a:rPr lang="en-US" altLang="ko-KR" dirty="0"/>
              <a:t>, </a:t>
            </a:r>
            <a:r>
              <a:rPr lang="ko-KR" altLang="en-US" dirty="0"/>
              <a:t>안전</a:t>
            </a:r>
            <a:r>
              <a:rPr lang="en-US" altLang="ko-KR" dirty="0"/>
              <a:t> -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5436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685251-C464-F035-AC4C-FC7819649CEC}"/>
              </a:ext>
            </a:extLst>
          </p:cNvPr>
          <p:cNvSpPr txBox="1"/>
          <p:nvPr/>
        </p:nvSpPr>
        <p:spPr>
          <a:xfrm>
            <a:off x="208053" y="694145"/>
            <a:ext cx="11198856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그래핀 슈퍼 </a:t>
            </a:r>
            <a:r>
              <a:rPr lang="ko-KR" altLang="en-US" dirty="0" err="1"/>
              <a:t>캐패시터</a:t>
            </a:r>
            <a:r>
              <a:rPr lang="ko-KR" altLang="en-US" dirty="0"/>
              <a:t> 셀을 활용한 </a:t>
            </a:r>
            <a:r>
              <a:rPr lang="ko-KR" altLang="en-US" dirty="0" err="1"/>
              <a:t>밧데리</a:t>
            </a:r>
            <a:r>
              <a:rPr lang="en-US" altLang="ko-KR" dirty="0"/>
              <a:t> </a:t>
            </a:r>
            <a:r>
              <a:rPr lang="ko-KR" altLang="en-US" dirty="0"/>
              <a:t>팩으로 </a:t>
            </a:r>
            <a:r>
              <a:rPr lang="ko-KR" altLang="en-US" dirty="0">
                <a:solidFill>
                  <a:srgbClr val="FF0000"/>
                </a:solidFill>
              </a:rPr>
              <a:t>고출력의 제품 구성과 </a:t>
            </a:r>
            <a:r>
              <a:rPr lang="ko-KR" altLang="en-US" dirty="0"/>
              <a:t>다양한 </a:t>
            </a:r>
            <a:r>
              <a:rPr lang="en-US" altLang="ko-KR" dirty="0"/>
              <a:t>Application</a:t>
            </a:r>
            <a:r>
              <a:rPr lang="ko-KR" altLang="en-US" dirty="0"/>
              <a:t>에 적용 가능</a:t>
            </a:r>
            <a:endParaRPr lang="en-US" altLang="ko-K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4448C-C949-9F23-803B-BAFA445D1DAB}"/>
              </a:ext>
            </a:extLst>
          </p:cNvPr>
          <p:cNvSpPr txBox="1"/>
          <p:nvPr/>
        </p:nvSpPr>
        <p:spPr>
          <a:xfrm>
            <a:off x="488391" y="1319516"/>
            <a:ext cx="7346848" cy="484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초 저 내부 저항</a:t>
            </a:r>
            <a:r>
              <a:rPr lang="en-US" altLang="ko-KR" sz="1400" dirty="0"/>
              <a:t>, </a:t>
            </a:r>
            <a:r>
              <a:rPr lang="ko-KR" altLang="en-US" sz="1400" dirty="0"/>
              <a:t>높은 전력 밀도</a:t>
            </a:r>
            <a:r>
              <a:rPr lang="en-US" altLang="ko-KR" sz="1400" dirty="0"/>
              <a:t>, </a:t>
            </a:r>
            <a:r>
              <a:rPr lang="ko-KR" altLang="en-US" sz="1400" dirty="0"/>
              <a:t>강력한 출력 전류 성능으로 개폐 신뢰성을 보장</a:t>
            </a:r>
            <a:endParaRPr lang="en-US" altLang="ko-KR" sz="1400" dirty="0"/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긴 충전 및 방전 주기 수명</a:t>
            </a:r>
            <a:r>
              <a:rPr lang="en-US" altLang="ko-KR" sz="1400" dirty="0"/>
              <a:t>(20,000</a:t>
            </a:r>
            <a:r>
              <a:rPr lang="ko-KR" altLang="en-US" sz="1400" dirty="0" err="1"/>
              <a:t>회이상</a:t>
            </a:r>
            <a:r>
              <a:rPr lang="en-US" altLang="ko-KR" sz="1400" dirty="0"/>
              <a:t>), </a:t>
            </a:r>
            <a:r>
              <a:rPr lang="ko-KR" altLang="en-US" sz="1400" dirty="0"/>
              <a:t>일반 수명은 </a:t>
            </a:r>
            <a:r>
              <a:rPr lang="en-US" altLang="ko-KR" sz="1400" dirty="0"/>
              <a:t>25</a:t>
            </a:r>
            <a:r>
              <a:rPr lang="ko-KR" altLang="en-US" sz="1400" dirty="0"/>
              <a:t>년</a:t>
            </a:r>
            <a:endParaRPr lang="en-US" altLang="ko-KR" sz="1400" dirty="0"/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-40℃</a:t>
            </a:r>
            <a:r>
              <a:rPr lang="ko-KR" altLang="en-US" sz="1400" dirty="0"/>
              <a:t>에서 </a:t>
            </a:r>
            <a:r>
              <a:rPr lang="en-US" altLang="ko-KR" sz="1400" dirty="0"/>
              <a:t>+80℃</a:t>
            </a:r>
            <a:r>
              <a:rPr lang="ko-KR" altLang="en-US" sz="1400" dirty="0"/>
              <a:t>까지 넓은 온도 작동 범위</a:t>
            </a:r>
            <a:r>
              <a:rPr lang="en-US" altLang="ko-KR" sz="1400" dirty="0"/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충전 시간이 짧고 몇 분 안에 충전이 완료</a:t>
            </a:r>
            <a:r>
              <a:rPr lang="en-US" altLang="ko-KR" sz="1400" dirty="0"/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소형</a:t>
            </a:r>
            <a:r>
              <a:rPr lang="en-US" altLang="ko-KR" sz="1400" dirty="0"/>
              <a:t>, </a:t>
            </a:r>
            <a:r>
              <a:rPr lang="ko-KR" altLang="en-US" sz="1400" dirty="0"/>
              <a:t>경량</a:t>
            </a:r>
            <a:r>
              <a:rPr lang="en-US" altLang="ko-KR" sz="1400" dirty="0"/>
              <a:t>, </a:t>
            </a:r>
            <a:r>
              <a:rPr lang="ko-KR" altLang="en-US" sz="1400" dirty="0"/>
              <a:t>쉬운 설치</a:t>
            </a:r>
            <a:r>
              <a:rPr lang="en-US" altLang="ko-KR" sz="1400" dirty="0"/>
              <a:t>, </a:t>
            </a:r>
            <a:r>
              <a:rPr lang="ko-KR" altLang="en-US" sz="1400" dirty="0"/>
              <a:t>높은 신뢰성</a:t>
            </a:r>
            <a:r>
              <a:rPr lang="en-US" altLang="ko-KR" sz="1400" dirty="0"/>
              <a:t>, </a:t>
            </a:r>
            <a:r>
              <a:rPr lang="ko-KR" altLang="en-US" sz="1400" dirty="0"/>
              <a:t>장기간 사용을 위한 유지보수가 필요하지 않음</a:t>
            </a:r>
            <a:r>
              <a:rPr lang="en-US" altLang="ko-KR" sz="1400" dirty="0"/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슈퍼 </a:t>
            </a:r>
            <a:r>
              <a:rPr lang="ko-KR" altLang="en-US" sz="1400" dirty="0" err="1"/>
              <a:t>커패시터</a:t>
            </a:r>
            <a:r>
              <a:rPr lang="ko-KR" altLang="en-US" sz="1400" dirty="0"/>
              <a:t> 배터리의 재료는 안전하고 </a:t>
            </a:r>
            <a:r>
              <a:rPr lang="ko-KR" altLang="en-US" sz="1400" dirty="0" err="1"/>
              <a:t>무독성이며</a:t>
            </a:r>
            <a:r>
              <a:rPr lang="ko-KR" altLang="en-US" sz="1400" dirty="0"/>
              <a:t> 환경 친화적이며 재활용이 쉬움</a:t>
            </a:r>
            <a:r>
              <a:rPr lang="en-US" altLang="ko-KR" sz="1400" dirty="0"/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고객 요구 사항에 따라 </a:t>
            </a:r>
            <a:r>
              <a:rPr lang="ko-KR" altLang="en-US" sz="1400" dirty="0" err="1"/>
              <a:t>맞춤화</a:t>
            </a:r>
            <a:r>
              <a:rPr lang="ko-KR" altLang="en-US" sz="1400" dirty="0"/>
              <a:t> 지원</a:t>
            </a:r>
            <a:r>
              <a:rPr lang="en-US" altLang="ko-KR" sz="1400" dirty="0"/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온도 차이가 극심한 전력 시스템에 사용하기에 매우 적합</a:t>
            </a:r>
            <a:r>
              <a:rPr lang="en-US" altLang="ko-KR" sz="1400" dirty="0"/>
              <a:t>.</a:t>
            </a:r>
          </a:p>
          <a:p>
            <a:pPr marL="171450" indent="-1714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무한히 확장 가능</a:t>
            </a:r>
            <a:r>
              <a:rPr lang="en-US" altLang="ko-KR" sz="1400" dirty="0"/>
              <a:t>,</a:t>
            </a:r>
            <a:r>
              <a:rPr lang="ko-KR" altLang="en-US" sz="1400" dirty="0"/>
              <a:t> 모든 규모의 애플리케이션에 </a:t>
            </a:r>
            <a:r>
              <a:rPr lang="ko-KR" altLang="en-US" sz="1400" dirty="0" err="1"/>
              <a:t>온그리드</a:t>
            </a:r>
            <a:r>
              <a:rPr lang="ko-KR" altLang="en-US" sz="1400" dirty="0"/>
              <a:t> 및 </a:t>
            </a:r>
            <a:r>
              <a:rPr lang="ko-KR" altLang="en-US" sz="1400" dirty="0" err="1"/>
              <a:t>오프그리드</a:t>
            </a:r>
            <a:r>
              <a:rPr lang="ko-KR" altLang="en-US" sz="1400" dirty="0"/>
              <a:t> 에너지를 공급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CBDDC3E-B980-4B89-A8D0-54E7B20C24C3}"/>
              </a:ext>
            </a:extLst>
          </p:cNvPr>
          <p:cNvSpPr/>
          <p:nvPr/>
        </p:nvSpPr>
        <p:spPr>
          <a:xfrm>
            <a:off x="2929945" y="0"/>
            <a:ext cx="9262055" cy="403776"/>
          </a:xfrm>
          <a:prstGeom prst="rect">
            <a:avLst/>
          </a:prstGeom>
          <a:solidFill>
            <a:srgbClr val="3C2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ko-KR" altLang="en-US" sz="2000" b="1" kern="0" dirty="0">
                <a:solidFill>
                  <a:schemeClr val="bg1"/>
                </a:solidFill>
              </a:rPr>
              <a:t>주요 특징</a:t>
            </a:r>
            <a:endParaRPr lang="en-US" altLang="ko-KR" sz="2000" b="1" kern="0" dirty="0">
              <a:solidFill>
                <a:schemeClr val="bg1"/>
              </a:solidFill>
            </a:endParaRPr>
          </a:p>
        </p:txBody>
      </p:sp>
      <p:sp>
        <p:nvSpPr>
          <p:cNvPr id="12" name="직사각형 26">
            <a:extLst>
              <a:ext uri="{FF2B5EF4-FFF2-40B4-BE49-F238E27FC236}">
                <a16:creationId xmlns:a16="http://schemas.microsoft.com/office/drawing/2014/main" id="{928373EA-2D34-333D-4EB3-5412328A77C1}"/>
              </a:ext>
            </a:extLst>
          </p:cNvPr>
          <p:cNvSpPr/>
          <p:nvPr/>
        </p:nvSpPr>
        <p:spPr>
          <a:xfrm>
            <a:off x="0" y="3668"/>
            <a:ext cx="3136006" cy="400110"/>
          </a:xfrm>
          <a:custGeom>
            <a:avLst/>
            <a:gdLst>
              <a:gd name="connsiteX0" fmla="*/ 0 w 2808312"/>
              <a:gd name="connsiteY0" fmla="*/ 0 h 276999"/>
              <a:gd name="connsiteX1" fmla="*/ 2808312 w 2808312"/>
              <a:gd name="connsiteY1" fmla="*/ 0 h 276999"/>
              <a:gd name="connsiteX2" fmla="*/ 2808312 w 2808312"/>
              <a:gd name="connsiteY2" fmla="*/ 276999 h 276999"/>
              <a:gd name="connsiteX3" fmla="*/ 0 w 2808312"/>
              <a:gd name="connsiteY3" fmla="*/ 276999 h 276999"/>
              <a:gd name="connsiteX4" fmla="*/ 0 w 2808312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08312 w 2932137"/>
              <a:gd name="connsiteY2" fmla="*/ 276999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36887 w 2932137"/>
              <a:gd name="connsiteY2" fmla="*/ 267474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83060"/>
              <a:gd name="connsiteX1" fmla="*/ 2932137 w 2932137"/>
              <a:gd name="connsiteY1" fmla="*/ 0 h 283060"/>
              <a:gd name="connsiteX2" fmla="*/ 2864553 w 2932137"/>
              <a:gd name="connsiteY2" fmla="*/ 283060 h 283060"/>
              <a:gd name="connsiteX3" fmla="*/ 0 w 2932137"/>
              <a:gd name="connsiteY3" fmla="*/ 276999 h 283060"/>
              <a:gd name="connsiteX4" fmla="*/ 0 w 2932137"/>
              <a:gd name="connsiteY4" fmla="*/ 0 h 283060"/>
              <a:gd name="connsiteX0" fmla="*/ 0 w 2932137"/>
              <a:gd name="connsiteY0" fmla="*/ 0 h 285971"/>
              <a:gd name="connsiteX1" fmla="*/ 2932137 w 2932137"/>
              <a:gd name="connsiteY1" fmla="*/ 0 h 285971"/>
              <a:gd name="connsiteX2" fmla="*/ 2878332 w 2932137"/>
              <a:gd name="connsiteY2" fmla="*/ 285971 h 285971"/>
              <a:gd name="connsiteX3" fmla="*/ 0 w 2932137"/>
              <a:gd name="connsiteY3" fmla="*/ 276999 h 285971"/>
              <a:gd name="connsiteX4" fmla="*/ 0 w 2932137"/>
              <a:gd name="connsiteY4" fmla="*/ 0 h 285971"/>
              <a:gd name="connsiteX0" fmla="*/ 0 w 2932137"/>
              <a:gd name="connsiteY0" fmla="*/ 0 h 280150"/>
              <a:gd name="connsiteX1" fmla="*/ 2932137 w 2932137"/>
              <a:gd name="connsiteY1" fmla="*/ 0 h 280150"/>
              <a:gd name="connsiteX2" fmla="*/ 2878332 w 2932137"/>
              <a:gd name="connsiteY2" fmla="*/ 280150 h 280150"/>
              <a:gd name="connsiteX3" fmla="*/ 0 w 2932137"/>
              <a:gd name="connsiteY3" fmla="*/ 276999 h 280150"/>
              <a:gd name="connsiteX4" fmla="*/ 0 w 2932137"/>
              <a:gd name="connsiteY4" fmla="*/ 0 h 280150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85221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12882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0151"/>
              <a:gd name="connsiteX1" fmla="*/ 2932137 w 2932137"/>
              <a:gd name="connsiteY1" fmla="*/ 0 h 280151"/>
              <a:gd name="connsiteX2" fmla="*/ 2799103 w 2932137"/>
              <a:gd name="connsiteY2" fmla="*/ 280151 h 280151"/>
              <a:gd name="connsiteX3" fmla="*/ 0 w 2932137"/>
              <a:gd name="connsiteY3" fmla="*/ 276999 h 280151"/>
              <a:gd name="connsiteX4" fmla="*/ 0 w 2932137"/>
              <a:gd name="connsiteY4" fmla="*/ 0 h 280151"/>
              <a:gd name="connsiteX0" fmla="*/ 0 w 2932137"/>
              <a:gd name="connsiteY0" fmla="*/ 0 h 399505"/>
              <a:gd name="connsiteX1" fmla="*/ 2932137 w 2932137"/>
              <a:gd name="connsiteY1" fmla="*/ 0 h 399505"/>
              <a:gd name="connsiteX2" fmla="*/ 2819772 w 2932137"/>
              <a:gd name="connsiteY2" fmla="*/ 399505 h 399505"/>
              <a:gd name="connsiteX3" fmla="*/ 0 w 2932137"/>
              <a:gd name="connsiteY3" fmla="*/ 276999 h 399505"/>
              <a:gd name="connsiteX4" fmla="*/ 0 w 2932137"/>
              <a:gd name="connsiteY4" fmla="*/ 0 h 399505"/>
              <a:gd name="connsiteX0" fmla="*/ 0 w 2932137"/>
              <a:gd name="connsiteY0" fmla="*/ 0 h 277240"/>
              <a:gd name="connsiteX1" fmla="*/ 2932137 w 2932137"/>
              <a:gd name="connsiteY1" fmla="*/ 0 h 277240"/>
              <a:gd name="connsiteX2" fmla="*/ 2816327 w 2932137"/>
              <a:gd name="connsiteY2" fmla="*/ 277240 h 277240"/>
              <a:gd name="connsiteX3" fmla="*/ 0 w 2932137"/>
              <a:gd name="connsiteY3" fmla="*/ 276999 h 277240"/>
              <a:gd name="connsiteX4" fmla="*/ 0 w 2932137"/>
              <a:gd name="connsiteY4" fmla="*/ 0 h 2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137" h="277240">
                <a:moveTo>
                  <a:pt x="0" y="0"/>
                </a:moveTo>
                <a:lnTo>
                  <a:pt x="2932137" y="0"/>
                </a:lnTo>
                <a:lnTo>
                  <a:pt x="2816327" y="277240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solidFill>
            <a:srgbClr val="9CBC46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2000" b="1" spc="-113" dirty="0">
                <a:solidFill>
                  <a:schemeClr val="bg1"/>
                </a:solidFill>
                <a:latin typeface="+mj-ea"/>
                <a:ea typeface="+mj-ea"/>
              </a:rPr>
              <a:t>Supper - Capacitor</a:t>
            </a:r>
            <a:endParaRPr lang="ko-KR" altLang="en-US" sz="2000" b="1" spc="-113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715D65F-86B2-738B-2E1D-68F5A3025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05" y="2128175"/>
            <a:ext cx="3549504" cy="33563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7966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kaoTalk_20230727_121324277">
            <a:hlinkClick r:id="" action="ppaction://media"/>
            <a:extLst>
              <a:ext uri="{FF2B5EF4-FFF2-40B4-BE49-F238E27FC236}">
                <a16:creationId xmlns:a16="http://schemas.microsoft.com/office/drawing/2014/main" id="{761E02C4-9AF1-9B4F-D64D-2CD064AFEA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2316" y="1613127"/>
            <a:ext cx="2646630" cy="4704547"/>
          </a:xfrm>
        </p:spPr>
      </p:pic>
      <p:pic>
        <p:nvPicPr>
          <p:cNvPr id="6" name="KakaoTalk_20230727_121902550">
            <a:hlinkClick r:id="" action="ppaction://media"/>
            <a:extLst>
              <a:ext uri="{FF2B5EF4-FFF2-40B4-BE49-F238E27FC236}">
                <a16:creationId xmlns:a16="http://schemas.microsoft.com/office/drawing/2014/main" id="{2B528C41-E262-D0AD-C351-D622C1E264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4764" y="1544653"/>
            <a:ext cx="2684824" cy="4773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EBC491-BA13-042C-2F74-AF257538BC02}"/>
              </a:ext>
            </a:extLst>
          </p:cNvPr>
          <p:cNvSpPr txBox="1"/>
          <p:nvPr/>
        </p:nvSpPr>
        <p:spPr>
          <a:xfrm>
            <a:off x="198582" y="639118"/>
            <a:ext cx="843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333333"/>
                </a:solidFill>
                <a:latin typeface="Verdana" panose="020B0604030504040204" pitchFamily="34" charset="0"/>
              </a:rPr>
              <a:t>높은 안전성 및 신뢰성의 제품으로 </a:t>
            </a:r>
            <a:r>
              <a:rPr lang="ko-KR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충격 및 파손시에 폭발</a:t>
            </a:r>
            <a:r>
              <a:rPr lang="en-US" altLang="ko-KR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Verdana" panose="020B0604030504040204" pitchFamily="34" charset="0"/>
              </a:rPr>
              <a:t>및 화재에 안전함</a:t>
            </a:r>
            <a:r>
              <a:rPr lang="en-US" altLang="ko-KR" dirty="0">
                <a:solidFill>
                  <a:srgbClr val="333333"/>
                </a:solidFill>
                <a:latin typeface="Verdana" panose="020B0604030504040204" pitchFamily="34" charset="0"/>
              </a:rPr>
              <a:t>. 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58832-C848-B286-CD86-7FC559FD3387}"/>
              </a:ext>
            </a:extLst>
          </p:cNvPr>
          <p:cNvSpPr txBox="1"/>
          <p:nvPr/>
        </p:nvSpPr>
        <p:spPr>
          <a:xfrm>
            <a:off x="3210757" y="6488669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/>
              <a:t>데모 영상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64FEA-76E9-DDD6-80B3-3C74F944DC10}"/>
              </a:ext>
            </a:extLst>
          </p:cNvPr>
          <p:cNvSpPr txBox="1"/>
          <p:nvPr/>
        </p:nvSpPr>
        <p:spPr>
          <a:xfrm>
            <a:off x="7533253" y="643081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/>
              <a:t>데모 영상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2DAB828-6AF6-E63D-3282-E4A0E4B70644}"/>
              </a:ext>
            </a:extLst>
          </p:cNvPr>
          <p:cNvSpPr/>
          <p:nvPr/>
        </p:nvSpPr>
        <p:spPr>
          <a:xfrm>
            <a:off x="2929945" y="0"/>
            <a:ext cx="9262055" cy="403776"/>
          </a:xfrm>
          <a:prstGeom prst="rect">
            <a:avLst/>
          </a:prstGeom>
          <a:solidFill>
            <a:srgbClr val="3C2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ko-KR" altLang="en-US" sz="2000" b="1" kern="0" dirty="0">
                <a:solidFill>
                  <a:schemeClr val="bg1"/>
                </a:solidFill>
              </a:rPr>
              <a:t>주요 특징</a:t>
            </a:r>
            <a:endParaRPr lang="en-US" altLang="ko-KR" sz="2000" b="1" kern="0" dirty="0">
              <a:solidFill>
                <a:schemeClr val="bg1"/>
              </a:solidFill>
            </a:endParaRPr>
          </a:p>
        </p:txBody>
      </p:sp>
      <p:sp>
        <p:nvSpPr>
          <p:cNvPr id="7" name="직사각형 26">
            <a:extLst>
              <a:ext uri="{FF2B5EF4-FFF2-40B4-BE49-F238E27FC236}">
                <a16:creationId xmlns:a16="http://schemas.microsoft.com/office/drawing/2014/main" id="{C44B6BDF-3CF2-0EA9-2FB1-D5B5F44954CE}"/>
              </a:ext>
            </a:extLst>
          </p:cNvPr>
          <p:cNvSpPr/>
          <p:nvPr/>
        </p:nvSpPr>
        <p:spPr>
          <a:xfrm>
            <a:off x="0" y="3668"/>
            <a:ext cx="3136006" cy="400110"/>
          </a:xfrm>
          <a:custGeom>
            <a:avLst/>
            <a:gdLst>
              <a:gd name="connsiteX0" fmla="*/ 0 w 2808312"/>
              <a:gd name="connsiteY0" fmla="*/ 0 h 276999"/>
              <a:gd name="connsiteX1" fmla="*/ 2808312 w 2808312"/>
              <a:gd name="connsiteY1" fmla="*/ 0 h 276999"/>
              <a:gd name="connsiteX2" fmla="*/ 2808312 w 2808312"/>
              <a:gd name="connsiteY2" fmla="*/ 276999 h 276999"/>
              <a:gd name="connsiteX3" fmla="*/ 0 w 2808312"/>
              <a:gd name="connsiteY3" fmla="*/ 276999 h 276999"/>
              <a:gd name="connsiteX4" fmla="*/ 0 w 2808312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08312 w 2932137"/>
              <a:gd name="connsiteY2" fmla="*/ 276999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36887 w 2932137"/>
              <a:gd name="connsiteY2" fmla="*/ 267474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83060"/>
              <a:gd name="connsiteX1" fmla="*/ 2932137 w 2932137"/>
              <a:gd name="connsiteY1" fmla="*/ 0 h 283060"/>
              <a:gd name="connsiteX2" fmla="*/ 2864553 w 2932137"/>
              <a:gd name="connsiteY2" fmla="*/ 283060 h 283060"/>
              <a:gd name="connsiteX3" fmla="*/ 0 w 2932137"/>
              <a:gd name="connsiteY3" fmla="*/ 276999 h 283060"/>
              <a:gd name="connsiteX4" fmla="*/ 0 w 2932137"/>
              <a:gd name="connsiteY4" fmla="*/ 0 h 283060"/>
              <a:gd name="connsiteX0" fmla="*/ 0 w 2932137"/>
              <a:gd name="connsiteY0" fmla="*/ 0 h 285971"/>
              <a:gd name="connsiteX1" fmla="*/ 2932137 w 2932137"/>
              <a:gd name="connsiteY1" fmla="*/ 0 h 285971"/>
              <a:gd name="connsiteX2" fmla="*/ 2878332 w 2932137"/>
              <a:gd name="connsiteY2" fmla="*/ 285971 h 285971"/>
              <a:gd name="connsiteX3" fmla="*/ 0 w 2932137"/>
              <a:gd name="connsiteY3" fmla="*/ 276999 h 285971"/>
              <a:gd name="connsiteX4" fmla="*/ 0 w 2932137"/>
              <a:gd name="connsiteY4" fmla="*/ 0 h 285971"/>
              <a:gd name="connsiteX0" fmla="*/ 0 w 2932137"/>
              <a:gd name="connsiteY0" fmla="*/ 0 h 280150"/>
              <a:gd name="connsiteX1" fmla="*/ 2932137 w 2932137"/>
              <a:gd name="connsiteY1" fmla="*/ 0 h 280150"/>
              <a:gd name="connsiteX2" fmla="*/ 2878332 w 2932137"/>
              <a:gd name="connsiteY2" fmla="*/ 280150 h 280150"/>
              <a:gd name="connsiteX3" fmla="*/ 0 w 2932137"/>
              <a:gd name="connsiteY3" fmla="*/ 276999 h 280150"/>
              <a:gd name="connsiteX4" fmla="*/ 0 w 2932137"/>
              <a:gd name="connsiteY4" fmla="*/ 0 h 280150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85221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12882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0151"/>
              <a:gd name="connsiteX1" fmla="*/ 2932137 w 2932137"/>
              <a:gd name="connsiteY1" fmla="*/ 0 h 280151"/>
              <a:gd name="connsiteX2" fmla="*/ 2799103 w 2932137"/>
              <a:gd name="connsiteY2" fmla="*/ 280151 h 280151"/>
              <a:gd name="connsiteX3" fmla="*/ 0 w 2932137"/>
              <a:gd name="connsiteY3" fmla="*/ 276999 h 280151"/>
              <a:gd name="connsiteX4" fmla="*/ 0 w 2932137"/>
              <a:gd name="connsiteY4" fmla="*/ 0 h 280151"/>
              <a:gd name="connsiteX0" fmla="*/ 0 w 2932137"/>
              <a:gd name="connsiteY0" fmla="*/ 0 h 399505"/>
              <a:gd name="connsiteX1" fmla="*/ 2932137 w 2932137"/>
              <a:gd name="connsiteY1" fmla="*/ 0 h 399505"/>
              <a:gd name="connsiteX2" fmla="*/ 2819772 w 2932137"/>
              <a:gd name="connsiteY2" fmla="*/ 399505 h 399505"/>
              <a:gd name="connsiteX3" fmla="*/ 0 w 2932137"/>
              <a:gd name="connsiteY3" fmla="*/ 276999 h 399505"/>
              <a:gd name="connsiteX4" fmla="*/ 0 w 2932137"/>
              <a:gd name="connsiteY4" fmla="*/ 0 h 399505"/>
              <a:gd name="connsiteX0" fmla="*/ 0 w 2932137"/>
              <a:gd name="connsiteY0" fmla="*/ 0 h 277240"/>
              <a:gd name="connsiteX1" fmla="*/ 2932137 w 2932137"/>
              <a:gd name="connsiteY1" fmla="*/ 0 h 277240"/>
              <a:gd name="connsiteX2" fmla="*/ 2816327 w 2932137"/>
              <a:gd name="connsiteY2" fmla="*/ 277240 h 277240"/>
              <a:gd name="connsiteX3" fmla="*/ 0 w 2932137"/>
              <a:gd name="connsiteY3" fmla="*/ 276999 h 277240"/>
              <a:gd name="connsiteX4" fmla="*/ 0 w 2932137"/>
              <a:gd name="connsiteY4" fmla="*/ 0 h 2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137" h="277240">
                <a:moveTo>
                  <a:pt x="0" y="0"/>
                </a:moveTo>
                <a:lnTo>
                  <a:pt x="2932137" y="0"/>
                </a:lnTo>
                <a:lnTo>
                  <a:pt x="2816327" y="277240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solidFill>
            <a:srgbClr val="9CBC46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2000" b="1" spc="-113" dirty="0">
                <a:solidFill>
                  <a:schemeClr val="bg1"/>
                </a:solidFill>
                <a:latin typeface="+mj-ea"/>
                <a:ea typeface="+mj-ea"/>
              </a:rPr>
              <a:t>Supper - Capacitor</a:t>
            </a:r>
            <a:endParaRPr lang="ko-KR" altLang="en-US" sz="2000" b="1" spc="-113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5400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2386D59-A6EB-2273-81B5-C9D0DB147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673503"/>
              </p:ext>
            </p:extLst>
          </p:nvPr>
        </p:nvGraphicFramePr>
        <p:xfrm>
          <a:off x="895929" y="1568228"/>
          <a:ext cx="10547926" cy="4977682"/>
        </p:xfrm>
        <a:graphic>
          <a:graphicData uri="http://schemas.openxmlformats.org/drawingml/2006/table">
            <a:tbl>
              <a:tblPr/>
              <a:tblGrid>
                <a:gridCol w="2345072">
                  <a:extLst>
                    <a:ext uri="{9D8B030D-6E8A-4147-A177-3AD203B41FA5}">
                      <a16:colId xmlns:a16="http://schemas.microsoft.com/office/drawing/2014/main" val="1414013988"/>
                    </a:ext>
                  </a:extLst>
                </a:gridCol>
                <a:gridCol w="4216607">
                  <a:extLst>
                    <a:ext uri="{9D8B030D-6E8A-4147-A177-3AD203B41FA5}">
                      <a16:colId xmlns:a16="http://schemas.microsoft.com/office/drawing/2014/main" val="2085910635"/>
                    </a:ext>
                  </a:extLst>
                </a:gridCol>
                <a:gridCol w="3986247">
                  <a:extLst>
                    <a:ext uri="{9D8B030D-6E8A-4147-A177-3AD203B41FA5}">
                      <a16:colId xmlns:a16="http://schemas.microsoft.com/office/drawing/2014/main" val="2090460289"/>
                    </a:ext>
                  </a:extLst>
                </a:gridCol>
              </a:tblGrid>
              <a:tr h="506786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dirty="0">
                          <a:effectLst/>
                        </a:rPr>
                        <a:t>특징</a:t>
                      </a:r>
                      <a:endParaRPr lang="en-US" sz="1400" b="1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dirty="0">
                          <a:effectLst/>
                        </a:rPr>
                        <a:t>슈퍼 </a:t>
                      </a:r>
                      <a:r>
                        <a:rPr lang="ko-KR" altLang="en-US" sz="1400" b="1" dirty="0" err="1">
                          <a:effectLst/>
                        </a:rPr>
                        <a:t>캐패시터</a:t>
                      </a:r>
                      <a:r>
                        <a:rPr lang="ko-KR" altLang="en-US" sz="1400" b="1" dirty="0">
                          <a:effectLst/>
                        </a:rPr>
                        <a:t> 배터리</a:t>
                      </a:r>
                      <a:endParaRPr lang="en-US" sz="1400" b="1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400" b="1" dirty="0">
                          <a:effectLst/>
                        </a:rPr>
                        <a:t>화학 배터리</a:t>
                      </a:r>
                      <a:endParaRPr lang="en-US" sz="1400" b="1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964374"/>
                  </a:ext>
                </a:extLst>
              </a:tr>
              <a:tr h="733726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ko-KR" altLang="en-US" sz="1400" dirty="0" err="1">
                          <a:effectLst/>
                        </a:rPr>
                        <a:t>밧데리</a:t>
                      </a:r>
                      <a:r>
                        <a:rPr lang="ko-KR" altLang="en-US" sz="1400" dirty="0">
                          <a:effectLst/>
                        </a:rPr>
                        <a:t> 수명</a:t>
                      </a:r>
                      <a:endParaRPr lang="en-US" sz="1400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최대 </a:t>
                      </a:r>
                      <a:r>
                        <a:rPr lang="en-US" altLang="ko-KR" sz="1400" dirty="0">
                          <a:effectLst/>
                        </a:rPr>
                        <a:t>30</a:t>
                      </a:r>
                      <a:r>
                        <a:rPr lang="ko-KR" altLang="en-US" sz="1400" dirty="0">
                          <a:effectLst/>
                        </a:rPr>
                        <a:t>년</a:t>
                      </a:r>
                      <a:r>
                        <a:rPr lang="en-US" altLang="ko-KR" sz="1400" dirty="0">
                          <a:effectLst/>
                        </a:rPr>
                        <a:t>(20,000~30,000</a:t>
                      </a:r>
                      <a:r>
                        <a:rPr lang="ko-KR" altLang="en-US" sz="1400" dirty="0">
                          <a:effectLst/>
                        </a:rPr>
                        <a:t>사이클</a:t>
                      </a:r>
                      <a:r>
                        <a:rPr lang="en-US" altLang="ko-KR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최대 </a:t>
                      </a:r>
                      <a:r>
                        <a:rPr lang="en-US" altLang="ko-KR" sz="1400" dirty="0">
                          <a:effectLst/>
                        </a:rPr>
                        <a:t>3~5</a:t>
                      </a:r>
                      <a:r>
                        <a:rPr lang="ko-KR" altLang="en-US" sz="1400" dirty="0">
                          <a:effectLst/>
                        </a:rPr>
                        <a:t>년 </a:t>
                      </a:r>
                      <a:r>
                        <a:rPr lang="en-US" altLang="ko-KR" sz="1400" dirty="0">
                          <a:effectLst/>
                        </a:rPr>
                        <a:t>- 200~1,000</a:t>
                      </a:r>
                      <a:r>
                        <a:rPr lang="ko-KR" altLang="en-US" sz="1400" dirty="0">
                          <a:effectLst/>
                        </a:rPr>
                        <a:t>사이클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973555"/>
                  </a:ext>
                </a:extLst>
              </a:tr>
              <a:tr h="741543"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효율</a:t>
                      </a:r>
                      <a:endParaRPr lang="en-US" sz="1400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>
                          <a:effectLst/>
                        </a:rPr>
                        <a:t>99% - </a:t>
                      </a:r>
                      <a:r>
                        <a:rPr lang="ko-KR" altLang="en-US" sz="1400" dirty="0">
                          <a:effectLst/>
                        </a:rPr>
                        <a:t>효율성은 수명기간 동안 동일하게 유지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>
                          <a:effectLst/>
                        </a:rPr>
                        <a:t>70% ~ 95% - </a:t>
                      </a:r>
                      <a:r>
                        <a:rPr lang="ko-KR" altLang="en-US" sz="1400" dirty="0">
                          <a:effectLst/>
                        </a:rPr>
                        <a:t>수명이 지남에 따라 효율성이 저하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011679"/>
                  </a:ext>
                </a:extLst>
              </a:tr>
              <a:tr h="741543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ko-KR" altLang="en-US" sz="1400" dirty="0">
                          <a:effectLst/>
                        </a:rPr>
                        <a:t>사용 가능한 용량</a:t>
                      </a:r>
                      <a:endParaRPr lang="en-US" sz="1400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>
                          <a:effectLst/>
                        </a:rPr>
                        <a:t>100% - </a:t>
                      </a:r>
                      <a:r>
                        <a:rPr lang="ko-KR" altLang="en-US" sz="1400" dirty="0">
                          <a:effectLst/>
                        </a:rPr>
                        <a:t>효율성은 평생 동일하게 유지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수명이 지나면서 용량이 </a:t>
                      </a:r>
                      <a:r>
                        <a:rPr lang="en-US" altLang="ko-KR" sz="1400" dirty="0">
                          <a:effectLst/>
                        </a:rPr>
                        <a:t>50%~80% </a:t>
                      </a:r>
                      <a:r>
                        <a:rPr lang="ko-KR" altLang="en-US" sz="1400" dirty="0">
                          <a:effectLst/>
                        </a:rPr>
                        <a:t>저하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829505"/>
                  </a:ext>
                </a:extLst>
              </a:tr>
              <a:tr h="506786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ko-KR" altLang="en-US" sz="1400" dirty="0">
                          <a:effectLst/>
                        </a:rPr>
                        <a:t>온도 범위</a:t>
                      </a:r>
                      <a:endParaRPr lang="en-US" sz="1400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-40'C to 80'C</a:t>
                      </a: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-10'C to 40'C</a:t>
                      </a: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260364"/>
                  </a:ext>
                </a:extLst>
              </a:tr>
              <a:tr h="506786">
                <a:tc>
                  <a:txBody>
                    <a:bodyPr/>
                    <a:lstStyle/>
                    <a:p>
                      <a:r>
                        <a:rPr lang="ko-KR" altLang="en-US" sz="1400" dirty="0" err="1">
                          <a:effectLst/>
                        </a:rPr>
                        <a:t>열폭주</a:t>
                      </a:r>
                      <a:endParaRPr lang="en-US" sz="1400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위험 없음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중간</a:t>
                      </a:r>
                      <a:r>
                        <a:rPr lang="en-US" altLang="ko-KR" sz="1400" dirty="0">
                          <a:effectLst/>
                        </a:rPr>
                        <a:t>~</a:t>
                      </a:r>
                      <a:r>
                        <a:rPr lang="ko-KR" altLang="en-US" sz="1400" dirty="0">
                          <a:effectLst/>
                        </a:rPr>
                        <a:t>고위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457504"/>
                  </a:ext>
                </a:extLst>
              </a:tr>
              <a:tr h="733726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ko-KR" altLang="en-US" sz="1400" dirty="0">
                          <a:effectLst/>
                        </a:rPr>
                        <a:t>환경적영향</a:t>
                      </a:r>
                      <a:endParaRPr lang="en-US" sz="1400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없음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상당한 환경 폐기물 및 처리 비용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518043"/>
                  </a:ext>
                </a:extLst>
              </a:tr>
              <a:tr h="506786"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ko-KR" altLang="en-US" sz="1400" dirty="0">
                          <a:effectLst/>
                        </a:rPr>
                        <a:t>저장용량 제한</a:t>
                      </a:r>
                      <a:endParaRPr lang="en-US" sz="1400" dirty="0">
                        <a:effectLst/>
                      </a:endParaRPr>
                    </a:p>
                  </a:txBody>
                  <a:tcPr marL="64752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유지보수 없음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>
                          <a:effectLst/>
                        </a:rPr>
                        <a:t>정기적인 충전 필요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97128" marT="97128" marB="9712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105927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6956E4C1-8096-6333-FE1D-6B60E29CF993}"/>
              </a:ext>
            </a:extLst>
          </p:cNvPr>
          <p:cNvSpPr/>
          <p:nvPr/>
        </p:nvSpPr>
        <p:spPr>
          <a:xfrm>
            <a:off x="2929945" y="0"/>
            <a:ext cx="9262055" cy="403776"/>
          </a:xfrm>
          <a:prstGeom prst="rect">
            <a:avLst/>
          </a:prstGeom>
          <a:solidFill>
            <a:srgbClr val="3C2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altLang="ko-KR" sz="2000" b="1" kern="0" dirty="0">
                <a:solidFill>
                  <a:schemeClr val="bg1"/>
                </a:solidFill>
              </a:rPr>
              <a:t>Battery Pack </a:t>
            </a:r>
            <a:r>
              <a:rPr lang="ko-KR" altLang="en-US" sz="2000" b="1" kern="0" dirty="0">
                <a:solidFill>
                  <a:schemeClr val="bg1"/>
                </a:solidFill>
              </a:rPr>
              <a:t>비교표</a:t>
            </a:r>
            <a:endParaRPr lang="en-US" altLang="ko-KR" sz="2000" b="1" kern="0" dirty="0">
              <a:solidFill>
                <a:schemeClr val="bg1"/>
              </a:solidFill>
            </a:endParaRPr>
          </a:p>
        </p:txBody>
      </p:sp>
      <p:sp>
        <p:nvSpPr>
          <p:cNvPr id="6" name="직사각형 26">
            <a:extLst>
              <a:ext uri="{FF2B5EF4-FFF2-40B4-BE49-F238E27FC236}">
                <a16:creationId xmlns:a16="http://schemas.microsoft.com/office/drawing/2014/main" id="{596B2D8E-846C-9CE2-31E6-A49560B18055}"/>
              </a:ext>
            </a:extLst>
          </p:cNvPr>
          <p:cNvSpPr/>
          <p:nvPr/>
        </p:nvSpPr>
        <p:spPr>
          <a:xfrm>
            <a:off x="0" y="3668"/>
            <a:ext cx="3136006" cy="400110"/>
          </a:xfrm>
          <a:custGeom>
            <a:avLst/>
            <a:gdLst>
              <a:gd name="connsiteX0" fmla="*/ 0 w 2808312"/>
              <a:gd name="connsiteY0" fmla="*/ 0 h 276999"/>
              <a:gd name="connsiteX1" fmla="*/ 2808312 w 2808312"/>
              <a:gd name="connsiteY1" fmla="*/ 0 h 276999"/>
              <a:gd name="connsiteX2" fmla="*/ 2808312 w 2808312"/>
              <a:gd name="connsiteY2" fmla="*/ 276999 h 276999"/>
              <a:gd name="connsiteX3" fmla="*/ 0 w 2808312"/>
              <a:gd name="connsiteY3" fmla="*/ 276999 h 276999"/>
              <a:gd name="connsiteX4" fmla="*/ 0 w 2808312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08312 w 2932137"/>
              <a:gd name="connsiteY2" fmla="*/ 276999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36887 w 2932137"/>
              <a:gd name="connsiteY2" fmla="*/ 267474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83060"/>
              <a:gd name="connsiteX1" fmla="*/ 2932137 w 2932137"/>
              <a:gd name="connsiteY1" fmla="*/ 0 h 283060"/>
              <a:gd name="connsiteX2" fmla="*/ 2864553 w 2932137"/>
              <a:gd name="connsiteY2" fmla="*/ 283060 h 283060"/>
              <a:gd name="connsiteX3" fmla="*/ 0 w 2932137"/>
              <a:gd name="connsiteY3" fmla="*/ 276999 h 283060"/>
              <a:gd name="connsiteX4" fmla="*/ 0 w 2932137"/>
              <a:gd name="connsiteY4" fmla="*/ 0 h 283060"/>
              <a:gd name="connsiteX0" fmla="*/ 0 w 2932137"/>
              <a:gd name="connsiteY0" fmla="*/ 0 h 285971"/>
              <a:gd name="connsiteX1" fmla="*/ 2932137 w 2932137"/>
              <a:gd name="connsiteY1" fmla="*/ 0 h 285971"/>
              <a:gd name="connsiteX2" fmla="*/ 2878332 w 2932137"/>
              <a:gd name="connsiteY2" fmla="*/ 285971 h 285971"/>
              <a:gd name="connsiteX3" fmla="*/ 0 w 2932137"/>
              <a:gd name="connsiteY3" fmla="*/ 276999 h 285971"/>
              <a:gd name="connsiteX4" fmla="*/ 0 w 2932137"/>
              <a:gd name="connsiteY4" fmla="*/ 0 h 285971"/>
              <a:gd name="connsiteX0" fmla="*/ 0 w 2932137"/>
              <a:gd name="connsiteY0" fmla="*/ 0 h 280150"/>
              <a:gd name="connsiteX1" fmla="*/ 2932137 w 2932137"/>
              <a:gd name="connsiteY1" fmla="*/ 0 h 280150"/>
              <a:gd name="connsiteX2" fmla="*/ 2878332 w 2932137"/>
              <a:gd name="connsiteY2" fmla="*/ 280150 h 280150"/>
              <a:gd name="connsiteX3" fmla="*/ 0 w 2932137"/>
              <a:gd name="connsiteY3" fmla="*/ 276999 h 280150"/>
              <a:gd name="connsiteX4" fmla="*/ 0 w 2932137"/>
              <a:gd name="connsiteY4" fmla="*/ 0 h 280150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85221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12882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0151"/>
              <a:gd name="connsiteX1" fmla="*/ 2932137 w 2932137"/>
              <a:gd name="connsiteY1" fmla="*/ 0 h 280151"/>
              <a:gd name="connsiteX2" fmla="*/ 2799103 w 2932137"/>
              <a:gd name="connsiteY2" fmla="*/ 280151 h 280151"/>
              <a:gd name="connsiteX3" fmla="*/ 0 w 2932137"/>
              <a:gd name="connsiteY3" fmla="*/ 276999 h 280151"/>
              <a:gd name="connsiteX4" fmla="*/ 0 w 2932137"/>
              <a:gd name="connsiteY4" fmla="*/ 0 h 280151"/>
              <a:gd name="connsiteX0" fmla="*/ 0 w 2932137"/>
              <a:gd name="connsiteY0" fmla="*/ 0 h 399505"/>
              <a:gd name="connsiteX1" fmla="*/ 2932137 w 2932137"/>
              <a:gd name="connsiteY1" fmla="*/ 0 h 399505"/>
              <a:gd name="connsiteX2" fmla="*/ 2819772 w 2932137"/>
              <a:gd name="connsiteY2" fmla="*/ 399505 h 399505"/>
              <a:gd name="connsiteX3" fmla="*/ 0 w 2932137"/>
              <a:gd name="connsiteY3" fmla="*/ 276999 h 399505"/>
              <a:gd name="connsiteX4" fmla="*/ 0 w 2932137"/>
              <a:gd name="connsiteY4" fmla="*/ 0 h 399505"/>
              <a:gd name="connsiteX0" fmla="*/ 0 w 2932137"/>
              <a:gd name="connsiteY0" fmla="*/ 0 h 277240"/>
              <a:gd name="connsiteX1" fmla="*/ 2932137 w 2932137"/>
              <a:gd name="connsiteY1" fmla="*/ 0 h 277240"/>
              <a:gd name="connsiteX2" fmla="*/ 2816327 w 2932137"/>
              <a:gd name="connsiteY2" fmla="*/ 277240 h 277240"/>
              <a:gd name="connsiteX3" fmla="*/ 0 w 2932137"/>
              <a:gd name="connsiteY3" fmla="*/ 276999 h 277240"/>
              <a:gd name="connsiteX4" fmla="*/ 0 w 2932137"/>
              <a:gd name="connsiteY4" fmla="*/ 0 h 2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137" h="277240">
                <a:moveTo>
                  <a:pt x="0" y="0"/>
                </a:moveTo>
                <a:lnTo>
                  <a:pt x="2932137" y="0"/>
                </a:lnTo>
                <a:lnTo>
                  <a:pt x="2816327" y="277240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solidFill>
            <a:srgbClr val="9CBC46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2000" b="1" spc="-113" dirty="0">
                <a:solidFill>
                  <a:schemeClr val="bg1"/>
                </a:solidFill>
                <a:latin typeface="+mj-ea"/>
                <a:ea typeface="+mj-ea"/>
              </a:rPr>
              <a:t>Supper - Capacitor</a:t>
            </a:r>
            <a:endParaRPr lang="ko-KR" altLang="en-US" sz="2000" b="1" spc="-113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F5A9D-CA4D-8B6D-B696-0A8507A537BA}"/>
              </a:ext>
            </a:extLst>
          </p:cNvPr>
          <p:cNvSpPr txBox="1"/>
          <p:nvPr/>
        </p:nvSpPr>
        <p:spPr>
          <a:xfrm>
            <a:off x="319395" y="546940"/>
            <a:ext cx="11553210" cy="87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0" i="0" dirty="0">
                <a:solidFill>
                  <a:srgbClr val="222222"/>
                </a:solidFill>
                <a:effectLst/>
                <a:latin typeface="Nanum Barun Gothic"/>
              </a:rPr>
              <a:t>보다 친환경적인 배터리로서 상대적 매우 낮은 유지관리비 및   경제적 가성비가 높은 고출력 저장장치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Nanum Barun Gothic"/>
              </a:rPr>
              <a:t>,  </a:t>
            </a:r>
          </a:p>
          <a:p>
            <a:pPr algn="ctr">
              <a:lnSpc>
                <a:spcPct val="150000"/>
              </a:lnSpc>
            </a:pPr>
            <a:r>
              <a:rPr lang="en-US" altLang="ko-KR" b="0" i="0" dirty="0">
                <a:solidFill>
                  <a:srgbClr val="FF0000"/>
                </a:solidFill>
                <a:effectLst/>
                <a:latin typeface="Nanum Barun Gothic"/>
              </a:rPr>
              <a:t>1</a:t>
            </a:r>
            <a:r>
              <a:rPr lang="ko-KR" altLang="en-US" b="0" i="0" dirty="0">
                <a:solidFill>
                  <a:srgbClr val="FF0000"/>
                </a:solidFill>
                <a:effectLst/>
                <a:latin typeface="Nanum Barun Gothic"/>
              </a:rPr>
              <a:t>일 </a:t>
            </a:r>
            <a:r>
              <a:rPr lang="en-US" altLang="ko-KR" b="0" i="0" dirty="0">
                <a:solidFill>
                  <a:srgbClr val="FF0000"/>
                </a:solidFill>
                <a:effectLst/>
                <a:latin typeface="Nanum Barun Gothic"/>
              </a:rPr>
              <a:t>1</a:t>
            </a:r>
            <a:r>
              <a:rPr lang="ko-KR" altLang="en-US" b="0" i="0" dirty="0">
                <a:solidFill>
                  <a:srgbClr val="FF0000"/>
                </a:solidFill>
                <a:effectLst/>
                <a:latin typeface="Nanum Barun Gothic"/>
              </a:rPr>
              <a:t>회 </a:t>
            </a:r>
            <a:r>
              <a:rPr lang="ko-KR" altLang="en-US" b="0" i="0" dirty="0" err="1">
                <a:solidFill>
                  <a:srgbClr val="FF0000"/>
                </a:solidFill>
                <a:effectLst/>
                <a:latin typeface="Nanum Barun Gothic"/>
              </a:rPr>
              <a:t>충방전</a:t>
            </a:r>
            <a:r>
              <a:rPr lang="ko-KR" altLang="en-US" b="0" i="0" dirty="0">
                <a:solidFill>
                  <a:srgbClr val="FF0000"/>
                </a:solidFill>
                <a:effectLst/>
                <a:latin typeface="Nanum Barun Gothic"/>
              </a:rPr>
              <a:t> </a:t>
            </a:r>
            <a:r>
              <a:rPr lang="en-US" altLang="ko-KR" b="0" i="0" dirty="0">
                <a:solidFill>
                  <a:srgbClr val="FF0000"/>
                </a:solidFill>
                <a:effectLst/>
                <a:latin typeface="Nanum Barun Gothic"/>
              </a:rPr>
              <a:t>30</a:t>
            </a:r>
            <a:r>
              <a:rPr lang="ko-KR" altLang="en-US" b="0" i="0" dirty="0">
                <a:solidFill>
                  <a:srgbClr val="FF0000"/>
                </a:solidFill>
                <a:effectLst/>
                <a:latin typeface="Nanum Barun Gothic"/>
              </a:rPr>
              <a:t>년 품질 보증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1">
            <a:extLst>
              <a:ext uri="{FF2B5EF4-FFF2-40B4-BE49-F238E27FC236}">
                <a16:creationId xmlns:a16="http://schemas.microsoft.com/office/drawing/2014/main" id="{6A80E898-7426-E3DB-F745-54F94C3299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000385"/>
              </p:ext>
            </p:extLst>
          </p:nvPr>
        </p:nvGraphicFramePr>
        <p:xfrm>
          <a:off x="8553028" y="2535199"/>
          <a:ext cx="3498629" cy="424445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64237">
                  <a:extLst>
                    <a:ext uri="{9D8B030D-6E8A-4147-A177-3AD203B41FA5}">
                      <a16:colId xmlns:a16="http://schemas.microsoft.com/office/drawing/2014/main" val="2756938334"/>
                    </a:ext>
                  </a:extLst>
                </a:gridCol>
                <a:gridCol w="2234392">
                  <a:extLst>
                    <a:ext uri="{9D8B030D-6E8A-4147-A177-3AD203B41FA5}">
                      <a16:colId xmlns:a16="http://schemas.microsoft.com/office/drawing/2014/main" val="1021939666"/>
                    </a:ext>
                  </a:extLst>
                </a:gridCol>
              </a:tblGrid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항목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규격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79403069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구성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7S 4P 25.9 V 80A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84862959"/>
                  </a:ext>
                </a:extLst>
              </a:tr>
              <a:tr h="2896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본체크기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(mm)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270*200*230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51578501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배터리 모듈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(mm)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220*170*30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60692740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무게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(kg)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84059039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배터리 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4.2V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21000F,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20Ah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02315553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배터리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용량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2,072Wh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97424798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만충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전압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29.7 V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6863835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공칭 전압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25.9 V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1045009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종지 전압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18.9 V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78514226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XT-90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단자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90A 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이하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입력 지원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58770820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급속 충전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(30A)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90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분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62216062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완속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충전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(10A)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12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시간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4442539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사용온도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-40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도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~ 80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도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45804106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BMS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7S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60A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54055101"/>
                  </a:ext>
                </a:extLst>
              </a:tr>
              <a:tr h="2470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충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-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방전 횟수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20,000~ 30,000  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9461822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C30ED0AF-9AD3-743A-E82D-0028EB887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882" y="873786"/>
            <a:ext cx="2562775" cy="159723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C5D9C22-8596-40C4-487B-208AA64CFC95}"/>
              </a:ext>
            </a:extLst>
          </p:cNvPr>
          <p:cNvSpPr/>
          <p:nvPr/>
        </p:nvSpPr>
        <p:spPr>
          <a:xfrm>
            <a:off x="2929945" y="0"/>
            <a:ext cx="9262055" cy="403776"/>
          </a:xfrm>
          <a:prstGeom prst="rect">
            <a:avLst/>
          </a:prstGeom>
          <a:solidFill>
            <a:srgbClr val="3C2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altLang="ko-KR" sz="2000" b="1" kern="0" dirty="0">
                <a:solidFill>
                  <a:schemeClr val="bg1"/>
                </a:solidFill>
              </a:rPr>
              <a:t>2000Wh-12V/24V Battery Pack</a:t>
            </a:r>
          </a:p>
        </p:txBody>
      </p:sp>
      <p:sp>
        <p:nvSpPr>
          <p:cNvPr id="8" name="직사각형 26">
            <a:extLst>
              <a:ext uri="{FF2B5EF4-FFF2-40B4-BE49-F238E27FC236}">
                <a16:creationId xmlns:a16="http://schemas.microsoft.com/office/drawing/2014/main" id="{EB80C3F4-D5FA-2291-C065-A2F5AA47F50A}"/>
              </a:ext>
            </a:extLst>
          </p:cNvPr>
          <p:cNvSpPr/>
          <p:nvPr/>
        </p:nvSpPr>
        <p:spPr>
          <a:xfrm>
            <a:off x="0" y="3668"/>
            <a:ext cx="3136006" cy="400110"/>
          </a:xfrm>
          <a:custGeom>
            <a:avLst/>
            <a:gdLst>
              <a:gd name="connsiteX0" fmla="*/ 0 w 2808312"/>
              <a:gd name="connsiteY0" fmla="*/ 0 h 276999"/>
              <a:gd name="connsiteX1" fmla="*/ 2808312 w 2808312"/>
              <a:gd name="connsiteY1" fmla="*/ 0 h 276999"/>
              <a:gd name="connsiteX2" fmla="*/ 2808312 w 2808312"/>
              <a:gd name="connsiteY2" fmla="*/ 276999 h 276999"/>
              <a:gd name="connsiteX3" fmla="*/ 0 w 2808312"/>
              <a:gd name="connsiteY3" fmla="*/ 276999 h 276999"/>
              <a:gd name="connsiteX4" fmla="*/ 0 w 2808312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08312 w 2932137"/>
              <a:gd name="connsiteY2" fmla="*/ 276999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36887 w 2932137"/>
              <a:gd name="connsiteY2" fmla="*/ 267474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83060"/>
              <a:gd name="connsiteX1" fmla="*/ 2932137 w 2932137"/>
              <a:gd name="connsiteY1" fmla="*/ 0 h 283060"/>
              <a:gd name="connsiteX2" fmla="*/ 2864553 w 2932137"/>
              <a:gd name="connsiteY2" fmla="*/ 283060 h 283060"/>
              <a:gd name="connsiteX3" fmla="*/ 0 w 2932137"/>
              <a:gd name="connsiteY3" fmla="*/ 276999 h 283060"/>
              <a:gd name="connsiteX4" fmla="*/ 0 w 2932137"/>
              <a:gd name="connsiteY4" fmla="*/ 0 h 283060"/>
              <a:gd name="connsiteX0" fmla="*/ 0 w 2932137"/>
              <a:gd name="connsiteY0" fmla="*/ 0 h 285971"/>
              <a:gd name="connsiteX1" fmla="*/ 2932137 w 2932137"/>
              <a:gd name="connsiteY1" fmla="*/ 0 h 285971"/>
              <a:gd name="connsiteX2" fmla="*/ 2878332 w 2932137"/>
              <a:gd name="connsiteY2" fmla="*/ 285971 h 285971"/>
              <a:gd name="connsiteX3" fmla="*/ 0 w 2932137"/>
              <a:gd name="connsiteY3" fmla="*/ 276999 h 285971"/>
              <a:gd name="connsiteX4" fmla="*/ 0 w 2932137"/>
              <a:gd name="connsiteY4" fmla="*/ 0 h 285971"/>
              <a:gd name="connsiteX0" fmla="*/ 0 w 2932137"/>
              <a:gd name="connsiteY0" fmla="*/ 0 h 280150"/>
              <a:gd name="connsiteX1" fmla="*/ 2932137 w 2932137"/>
              <a:gd name="connsiteY1" fmla="*/ 0 h 280150"/>
              <a:gd name="connsiteX2" fmla="*/ 2878332 w 2932137"/>
              <a:gd name="connsiteY2" fmla="*/ 280150 h 280150"/>
              <a:gd name="connsiteX3" fmla="*/ 0 w 2932137"/>
              <a:gd name="connsiteY3" fmla="*/ 276999 h 280150"/>
              <a:gd name="connsiteX4" fmla="*/ 0 w 2932137"/>
              <a:gd name="connsiteY4" fmla="*/ 0 h 280150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85221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12882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0151"/>
              <a:gd name="connsiteX1" fmla="*/ 2932137 w 2932137"/>
              <a:gd name="connsiteY1" fmla="*/ 0 h 280151"/>
              <a:gd name="connsiteX2" fmla="*/ 2799103 w 2932137"/>
              <a:gd name="connsiteY2" fmla="*/ 280151 h 280151"/>
              <a:gd name="connsiteX3" fmla="*/ 0 w 2932137"/>
              <a:gd name="connsiteY3" fmla="*/ 276999 h 280151"/>
              <a:gd name="connsiteX4" fmla="*/ 0 w 2932137"/>
              <a:gd name="connsiteY4" fmla="*/ 0 h 280151"/>
              <a:gd name="connsiteX0" fmla="*/ 0 w 2932137"/>
              <a:gd name="connsiteY0" fmla="*/ 0 h 399505"/>
              <a:gd name="connsiteX1" fmla="*/ 2932137 w 2932137"/>
              <a:gd name="connsiteY1" fmla="*/ 0 h 399505"/>
              <a:gd name="connsiteX2" fmla="*/ 2819772 w 2932137"/>
              <a:gd name="connsiteY2" fmla="*/ 399505 h 399505"/>
              <a:gd name="connsiteX3" fmla="*/ 0 w 2932137"/>
              <a:gd name="connsiteY3" fmla="*/ 276999 h 399505"/>
              <a:gd name="connsiteX4" fmla="*/ 0 w 2932137"/>
              <a:gd name="connsiteY4" fmla="*/ 0 h 399505"/>
              <a:gd name="connsiteX0" fmla="*/ 0 w 2932137"/>
              <a:gd name="connsiteY0" fmla="*/ 0 h 277240"/>
              <a:gd name="connsiteX1" fmla="*/ 2932137 w 2932137"/>
              <a:gd name="connsiteY1" fmla="*/ 0 h 277240"/>
              <a:gd name="connsiteX2" fmla="*/ 2816327 w 2932137"/>
              <a:gd name="connsiteY2" fmla="*/ 277240 h 277240"/>
              <a:gd name="connsiteX3" fmla="*/ 0 w 2932137"/>
              <a:gd name="connsiteY3" fmla="*/ 276999 h 277240"/>
              <a:gd name="connsiteX4" fmla="*/ 0 w 2932137"/>
              <a:gd name="connsiteY4" fmla="*/ 0 h 2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137" h="277240">
                <a:moveTo>
                  <a:pt x="0" y="0"/>
                </a:moveTo>
                <a:lnTo>
                  <a:pt x="2932137" y="0"/>
                </a:lnTo>
                <a:lnTo>
                  <a:pt x="2816327" y="277240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solidFill>
            <a:srgbClr val="9CBC46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2000" b="1" spc="-113" dirty="0">
                <a:solidFill>
                  <a:schemeClr val="bg1"/>
                </a:solidFill>
                <a:latin typeface="+mj-ea"/>
                <a:ea typeface="+mj-ea"/>
              </a:rPr>
              <a:t>Supper - Capacitor</a:t>
            </a:r>
            <a:endParaRPr lang="ko-KR" altLang="en-US" sz="2000" b="1" spc="-113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978989-C7C3-AFCE-6E02-F2D99CFC14EE}"/>
              </a:ext>
            </a:extLst>
          </p:cNvPr>
          <p:cNvSpPr txBox="1"/>
          <p:nvPr/>
        </p:nvSpPr>
        <p:spPr>
          <a:xfrm>
            <a:off x="269867" y="1168313"/>
            <a:ext cx="3634462" cy="557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그래핀 슈퍼 </a:t>
            </a:r>
            <a:r>
              <a:rPr lang="ko-KR" altLang="en-US" sz="1200" dirty="0" err="1"/>
              <a:t>캐패시터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친환경 에너지 저장 장치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초 저 내부 저항 </a:t>
            </a:r>
            <a:r>
              <a:rPr lang="en-US" altLang="ko-KR" sz="1200" dirty="0"/>
              <a:t>(</a:t>
            </a:r>
            <a:r>
              <a:rPr lang="ko-KR" altLang="en-US" sz="1200" dirty="0">
                <a:effectLst/>
              </a:rPr>
              <a:t>효율</a:t>
            </a:r>
            <a:r>
              <a:rPr lang="en-US" altLang="ko-KR" sz="1200" dirty="0"/>
              <a:t>,</a:t>
            </a:r>
            <a:r>
              <a:rPr lang="en-US" altLang="ko-KR" sz="1200" dirty="0">
                <a:effectLst/>
              </a:rPr>
              <a:t>99% </a:t>
            </a:r>
            <a:r>
              <a:rPr lang="ko-KR" altLang="en-US" sz="1200" dirty="0">
                <a:effectLst/>
              </a:rPr>
              <a:t>은 수명기간 동안 동일하게 유지</a:t>
            </a:r>
            <a:r>
              <a:rPr lang="en-US" altLang="ko-KR" sz="1200" dirty="0">
                <a:effectLst/>
              </a:rPr>
              <a:t>)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높은 전력 밀도</a:t>
            </a:r>
            <a:r>
              <a:rPr lang="en-US" altLang="ko-KR" sz="1200" dirty="0"/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강력한 출력 전류 성능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충</a:t>
            </a:r>
            <a:r>
              <a:rPr lang="en-US" altLang="ko-KR" sz="1200" dirty="0"/>
              <a:t>/</a:t>
            </a:r>
            <a:r>
              <a:rPr lang="ko-KR" altLang="en-US" sz="1200" dirty="0"/>
              <a:t>방전 수명 </a:t>
            </a:r>
            <a:r>
              <a:rPr lang="en-US" altLang="ko-KR" sz="1200" dirty="0"/>
              <a:t>: 20,000~30,000</a:t>
            </a:r>
            <a:r>
              <a:rPr lang="ko-KR" altLang="en-US" sz="1200" dirty="0"/>
              <a:t>회 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빠른 충전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온도 성능 우수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BMS </a:t>
            </a:r>
            <a:r>
              <a:rPr lang="ko-KR" altLang="en-US" sz="1200" dirty="0"/>
              <a:t>내장 지원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높은 안전성 및 신뢰성  </a:t>
            </a:r>
            <a:r>
              <a:rPr lang="en-US" altLang="ko-KR" sz="1200" dirty="0"/>
              <a:t>: 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Battery Nail Penetration Test </a:t>
            </a:r>
            <a:r>
              <a:rPr lang="ko-KR" altLang="en-US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폭발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ko-KR" altLang="en-US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및 화재에 안전</a:t>
            </a:r>
            <a:endParaRPr lang="en-US" altLang="ko-KR" sz="12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333333"/>
                </a:solidFill>
                <a:latin typeface="Verdana" panose="020B0604030504040204" pitchFamily="34" charset="0"/>
              </a:rPr>
              <a:t>유지 관리 불필요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재생에너지 연동 지원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고객 요구사양 제작 지원</a:t>
            </a:r>
            <a:endParaRPr lang="en-US" altLang="ko-KR" sz="12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E7C934-DCEC-5BF7-1994-265F50381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626" y="1457649"/>
            <a:ext cx="4091712" cy="2555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B1FD1-23FB-5416-EB70-CEA5A05F13AA}"/>
              </a:ext>
            </a:extLst>
          </p:cNvPr>
          <p:cNvSpPr txBox="1"/>
          <p:nvPr/>
        </p:nvSpPr>
        <p:spPr>
          <a:xfrm>
            <a:off x="3712861" y="1249638"/>
            <a:ext cx="267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70C0"/>
                </a:solidFill>
              </a:rPr>
              <a:t>태양광 가로등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3EDEDF7-EB2F-0936-A534-E6EB3BF65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064" y="4296895"/>
            <a:ext cx="4315297" cy="21720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447A6F-C01C-3A76-AD35-92BE7F1F4D32}"/>
              </a:ext>
            </a:extLst>
          </p:cNvPr>
          <p:cNvSpPr txBox="1"/>
          <p:nvPr/>
        </p:nvSpPr>
        <p:spPr>
          <a:xfrm>
            <a:off x="3638975" y="3859283"/>
            <a:ext cx="267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070C0"/>
                </a:solidFill>
              </a:rPr>
              <a:t>CCTV</a:t>
            </a:r>
            <a:r>
              <a:rPr lang="ko-KR" altLang="en-US" sz="1400" dirty="0">
                <a:solidFill>
                  <a:srgbClr val="0070C0"/>
                </a:solidFill>
              </a:rPr>
              <a:t> 모니터링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82F77-EBAE-F5A7-6C47-8DA287B2A27F}"/>
              </a:ext>
            </a:extLst>
          </p:cNvPr>
          <p:cNvSpPr txBox="1"/>
          <p:nvPr/>
        </p:nvSpPr>
        <p:spPr>
          <a:xfrm>
            <a:off x="251400" y="739947"/>
            <a:ext cx="267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주요</a:t>
            </a:r>
            <a:r>
              <a:rPr lang="en-US" altLang="ko-KR" sz="1400" b="1" dirty="0"/>
              <a:t> </a:t>
            </a:r>
            <a:r>
              <a:rPr lang="ko-KR" altLang="en-US" sz="1400" b="1" dirty="0"/>
              <a:t>특징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03AB7F-D60C-00A3-B529-BA1A757806B3}"/>
              </a:ext>
            </a:extLst>
          </p:cNvPr>
          <p:cNvSpPr txBox="1"/>
          <p:nvPr/>
        </p:nvSpPr>
        <p:spPr>
          <a:xfrm>
            <a:off x="3673742" y="753878"/>
            <a:ext cx="267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주요 </a:t>
            </a:r>
            <a:r>
              <a:rPr lang="en-US" altLang="ko-KR" sz="1400" b="1" dirty="0"/>
              <a:t>Application </a:t>
            </a:r>
            <a:r>
              <a:rPr lang="ko-KR" altLang="en-US" sz="1400" b="1" dirty="0"/>
              <a:t>구성도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5942C-460C-80C2-BDA4-A048307719ED}"/>
              </a:ext>
            </a:extLst>
          </p:cNvPr>
          <p:cNvSpPr txBox="1"/>
          <p:nvPr/>
        </p:nvSpPr>
        <p:spPr>
          <a:xfrm>
            <a:off x="8398141" y="719898"/>
            <a:ext cx="267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제품 규격</a:t>
            </a:r>
          </a:p>
        </p:txBody>
      </p:sp>
    </p:spTree>
    <p:extLst>
      <p:ext uri="{BB962C8B-B14F-4D97-AF65-F5344CB8AC3E}">
        <p14:creationId xmlns:p14="http://schemas.microsoft.com/office/powerpoint/2010/main" val="90500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FEEE5E5-2ADC-C8B1-15D9-8239E63BA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721" y="556291"/>
            <a:ext cx="3366295" cy="2004733"/>
          </a:xfrm>
          <a:prstGeom prst="rect">
            <a:avLst/>
          </a:prstGeom>
        </p:spPr>
      </p:pic>
      <p:graphicFrame>
        <p:nvGraphicFramePr>
          <p:cNvPr id="4" name="표 11">
            <a:extLst>
              <a:ext uri="{FF2B5EF4-FFF2-40B4-BE49-F238E27FC236}">
                <a16:creationId xmlns:a16="http://schemas.microsoft.com/office/drawing/2014/main" id="{20C7C58E-5686-7477-317A-A450A3C8F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90575"/>
              </p:ext>
            </p:extLst>
          </p:nvPr>
        </p:nvGraphicFramePr>
        <p:xfrm>
          <a:off x="6361246" y="2713540"/>
          <a:ext cx="5621928" cy="396429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88022">
                  <a:extLst>
                    <a:ext uri="{9D8B030D-6E8A-4147-A177-3AD203B41FA5}">
                      <a16:colId xmlns:a16="http://schemas.microsoft.com/office/drawing/2014/main" val="2756938334"/>
                    </a:ext>
                  </a:extLst>
                </a:gridCol>
                <a:gridCol w="1127265">
                  <a:extLst>
                    <a:ext uri="{9D8B030D-6E8A-4147-A177-3AD203B41FA5}">
                      <a16:colId xmlns:a16="http://schemas.microsoft.com/office/drawing/2014/main" val="1021939666"/>
                    </a:ext>
                  </a:extLst>
                </a:gridCol>
                <a:gridCol w="1202414">
                  <a:extLst>
                    <a:ext uri="{9D8B030D-6E8A-4147-A177-3AD203B41FA5}">
                      <a16:colId xmlns:a16="http://schemas.microsoft.com/office/drawing/2014/main" val="2797100495"/>
                    </a:ext>
                  </a:extLst>
                </a:gridCol>
                <a:gridCol w="1127265">
                  <a:extLst>
                    <a:ext uri="{9D8B030D-6E8A-4147-A177-3AD203B41FA5}">
                      <a16:colId xmlns:a16="http://schemas.microsoft.com/office/drawing/2014/main" val="2271588522"/>
                    </a:ext>
                  </a:extLst>
                </a:gridCol>
                <a:gridCol w="976962">
                  <a:extLst>
                    <a:ext uri="{9D8B030D-6E8A-4147-A177-3AD203B41FA5}">
                      <a16:colId xmlns:a16="http://schemas.microsoft.com/office/drawing/2014/main" val="2775586593"/>
                    </a:ext>
                  </a:extLst>
                </a:gridCol>
              </a:tblGrid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항목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규격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비고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79403069"/>
                  </a:ext>
                </a:extLst>
              </a:tr>
              <a:tr h="3879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구성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14S 4P(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기본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</a:p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51.8 V 80A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14S 8P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51.8 V 160A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14S 12P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51.8 V 240A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84862959"/>
                  </a:ext>
                </a:extLst>
              </a:tr>
              <a:tr h="2416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본체크기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470*190*350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470*190*560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470*190*770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W*H*D</a:t>
                      </a: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51578501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배터리 모듈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220 * 170 * 30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W*H*D</a:t>
                      </a: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60692740"/>
                  </a:ext>
                </a:extLst>
              </a:tr>
              <a:tr h="2609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배터리 셀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슈퍼커패시터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( 4.2V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21000F,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20Ah)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221*142*7.4</a:t>
                      </a: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02315553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배터리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용량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3,840Wh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7,680Wh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11,520Wh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97424798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만충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전압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58.8V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6863835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공칭 전압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51.8 V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81045009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종지 전압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37.8V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78514226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대전류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단자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200A 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이하 입출력 지원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13693534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급속 충전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45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시간 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40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시간 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30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58.8V 200A</a:t>
                      </a: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62216062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완속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충전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4 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시간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8 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시간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12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시간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58.8V 20A</a:t>
                      </a: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4442539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사용온도 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-40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도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~ 80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도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45804106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BMS</a:t>
                      </a:r>
                      <a:endParaRPr lang="ko-KR" altLang="en-US" sz="120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14S</a:t>
                      </a:r>
                      <a:r>
                        <a:rPr lang="ko-KR" altLang="en-US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200A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54055101"/>
                  </a:ext>
                </a:extLst>
              </a:tr>
              <a:tr h="231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충</a:t>
                      </a:r>
                      <a:r>
                        <a:rPr lang="en-US" altLang="ko-KR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-</a:t>
                      </a:r>
                      <a:r>
                        <a:rPr lang="ko-KR" altLang="en-US" sz="120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방전 횟수</a:t>
                      </a:r>
                    </a:p>
                  </a:txBody>
                  <a:tcPr marL="68580" marR="68580" marT="34290" marB="34290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20,000~ 30,000  </a:t>
                      </a:r>
                      <a:endParaRPr lang="ko-KR" altLang="en-US" sz="1200" b="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50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9461822"/>
                  </a:ext>
                </a:extLst>
              </a:tr>
            </a:tbl>
          </a:graphicData>
        </a:graphic>
      </p:graphicFrame>
      <p:sp>
        <p:nvSpPr>
          <p:cNvPr id="6" name="직사각형 5">
            <a:extLst>
              <a:ext uri="{FF2B5EF4-FFF2-40B4-BE49-F238E27FC236}">
                <a16:creationId xmlns:a16="http://schemas.microsoft.com/office/drawing/2014/main" id="{B76306D4-E950-7C9C-CBCC-E138DD313EF0}"/>
              </a:ext>
            </a:extLst>
          </p:cNvPr>
          <p:cNvSpPr/>
          <p:nvPr/>
        </p:nvSpPr>
        <p:spPr>
          <a:xfrm>
            <a:off x="2929945" y="0"/>
            <a:ext cx="9262055" cy="403776"/>
          </a:xfrm>
          <a:prstGeom prst="rect">
            <a:avLst/>
          </a:prstGeom>
          <a:solidFill>
            <a:srgbClr val="3C2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altLang="ko-KR" sz="2000" b="1" kern="0" dirty="0">
                <a:solidFill>
                  <a:schemeClr val="bg1"/>
                </a:solidFill>
              </a:rPr>
              <a:t>11000Wh-48V/51V Battery Pack</a:t>
            </a:r>
          </a:p>
        </p:txBody>
      </p:sp>
      <p:sp>
        <p:nvSpPr>
          <p:cNvPr id="7" name="직사각형 26">
            <a:extLst>
              <a:ext uri="{FF2B5EF4-FFF2-40B4-BE49-F238E27FC236}">
                <a16:creationId xmlns:a16="http://schemas.microsoft.com/office/drawing/2014/main" id="{B986F4DD-711E-ECFA-83AB-335212AC6E8E}"/>
              </a:ext>
            </a:extLst>
          </p:cNvPr>
          <p:cNvSpPr/>
          <p:nvPr/>
        </p:nvSpPr>
        <p:spPr>
          <a:xfrm>
            <a:off x="0" y="3668"/>
            <a:ext cx="3136006" cy="400110"/>
          </a:xfrm>
          <a:custGeom>
            <a:avLst/>
            <a:gdLst>
              <a:gd name="connsiteX0" fmla="*/ 0 w 2808312"/>
              <a:gd name="connsiteY0" fmla="*/ 0 h 276999"/>
              <a:gd name="connsiteX1" fmla="*/ 2808312 w 2808312"/>
              <a:gd name="connsiteY1" fmla="*/ 0 h 276999"/>
              <a:gd name="connsiteX2" fmla="*/ 2808312 w 2808312"/>
              <a:gd name="connsiteY2" fmla="*/ 276999 h 276999"/>
              <a:gd name="connsiteX3" fmla="*/ 0 w 2808312"/>
              <a:gd name="connsiteY3" fmla="*/ 276999 h 276999"/>
              <a:gd name="connsiteX4" fmla="*/ 0 w 2808312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08312 w 2932137"/>
              <a:gd name="connsiteY2" fmla="*/ 276999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76999"/>
              <a:gd name="connsiteX1" fmla="*/ 2932137 w 2932137"/>
              <a:gd name="connsiteY1" fmla="*/ 0 h 276999"/>
              <a:gd name="connsiteX2" fmla="*/ 2836887 w 2932137"/>
              <a:gd name="connsiteY2" fmla="*/ 267474 h 276999"/>
              <a:gd name="connsiteX3" fmla="*/ 0 w 2932137"/>
              <a:gd name="connsiteY3" fmla="*/ 276999 h 276999"/>
              <a:gd name="connsiteX4" fmla="*/ 0 w 2932137"/>
              <a:gd name="connsiteY4" fmla="*/ 0 h 276999"/>
              <a:gd name="connsiteX0" fmla="*/ 0 w 2932137"/>
              <a:gd name="connsiteY0" fmla="*/ 0 h 283060"/>
              <a:gd name="connsiteX1" fmla="*/ 2932137 w 2932137"/>
              <a:gd name="connsiteY1" fmla="*/ 0 h 283060"/>
              <a:gd name="connsiteX2" fmla="*/ 2864553 w 2932137"/>
              <a:gd name="connsiteY2" fmla="*/ 283060 h 283060"/>
              <a:gd name="connsiteX3" fmla="*/ 0 w 2932137"/>
              <a:gd name="connsiteY3" fmla="*/ 276999 h 283060"/>
              <a:gd name="connsiteX4" fmla="*/ 0 w 2932137"/>
              <a:gd name="connsiteY4" fmla="*/ 0 h 283060"/>
              <a:gd name="connsiteX0" fmla="*/ 0 w 2932137"/>
              <a:gd name="connsiteY0" fmla="*/ 0 h 285971"/>
              <a:gd name="connsiteX1" fmla="*/ 2932137 w 2932137"/>
              <a:gd name="connsiteY1" fmla="*/ 0 h 285971"/>
              <a:gd name="connsiteX2" fmla="*/ 2878332 w 2932137"/>
              <a:gd name="connsiteY2" fmla="*/ 285971 h 285971"/>
              <a:gd name="connsiteX3" fmla="*/ 0 w 2932137"/>
              <a:gd name="connsiteY3" fmla="*/ 276999 h 285971"/>
              <a:gd name="connsiteX4" fmla="*/ 0 w 2932137"/>
              <a:gd name="connsiteY4" fmla="*/ 0 h 285971"/>
              <a:gd name="connsiteX0" fmla="*/ 0 w 2932137"/>
              <a:gd name="connsiteY0" fmla="*/ 0 h 280150"/>
              <a:gd name="connsiteX1" fmla="*/ 2932137 w 2932137"/>
              <a:gd name="connsiteY1" fmla="*/ 0 h 280150"/>
              <a:gd name="connsiteX2" fmla="*/ 2878332 w 2932137"/>
              <a:gd name="connsiteY2" fmla="*/ 280150 h 280150"/>
              <a:gd name="connsiteX3" fmla="*/ 0 w 2932137"/>
              <a:gd name="connsiteY3" fmla="*/ 276999 h 280150"/>
              <a:gd name="connsiteX4" fmla="*/ 0 w 2932137"/>
              <a:gd name="connsiteY4" fmla="*/ 0 h 280150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85221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5972"/>
              <a:gd name="connsiteX1" fmla="*/ 2932137 w 2932137"/>
              <a:gd name="connsiteY1" fmla="*/ 0 h 285972"/>
              <a:gd name="connsiteX2" fmla="*/ 2812882 w 2932137"/>
              <a:gd name="connsiteY2" fmla="*/ 285972 h 285972"/>
              <a:gd name="connsiteX3" fmla="*/ 0 w 2932137"/>
              <a:gd name="connsiteY3" fmla="*/ 276999 h 285972"/>
              <a:gd name="connsiteX4" fmla="*/ 0 w 2932137"/>
              <a:gd name="connsiteY4" fmla="*/ 0 h 285972"/>
              <a:gd name="connsiteX0" fmla="*/ 0 w 2932137"/>
              <a:gd name="connsiteY0" fmla="*/ 0 h 280151"/>
              <a:gd name="connsiteX1" fmla="*/ 2932137 w 2932137"/>
              <a:gd name="connsiteY1" fmla="*/ 0 h 280151"/>
              <a:gd name="connsiteX2" fmla="*/ 2799103 w 2932137"/>
              <a:gd name="connsiteY2" fmla="*/ 280151 h 280151"/>
              <a:gd name="connsiteX3" fmla="*/ 0 w 2932137"/>
              <a:gd name="connsiteY3" fmla="*/ 276999 h 280151"/>
              <a:gd name="connsiteX4" fmla="*/ 0 w 2932137"/>
              <a:gd name="connsiteY4" fmla="*/ 0 h 280151"/>
              <a:gd name="connsiteX0" fmla="*/ 0 w 2932137"/>
              <a:gd name="connsiteY0" fmla="*/ 0 h 399505"/>
              <a:gd name="connsiteX1" fmla="*/ 2932137 w 2932137"/>
              <a:gd name="connsiteY1" fmla="*/ 0 h 399505"/>
              <a:gd name="connsiteX2" fmla="*/ 2819772 w 2932137"/>
              <a:gd name="connsiteY2" fmla="*/ 399505 h 399505"/>
              <a:gd name="connsiteX3" fmla="*/ 0 w 2932137"/>
              <a:gd name="connsiteY3" fmla="*/ 276999 h 399505"/>
              <a:gd name="connsiteX4" fmla="*/ 0 w 2932137"/>
              <a:gd name="connsiteY4" fmla="*/ 0 h 399505"/>
              <a:gd name="connsiteX0" fmla="*/ 0 w 2932137"/>
              <a:gd name="connsiteY0" fmla="*/ 0 h 277240"/>
              <a:gd name="connsiteX1" fmla="*/ 2932137 w 2932137"/>
              <a:gd name="connsiteY1" fmla="*/ 0 h 277240"/>
              <a:gd name="connsiteX2" fmla="*/ 2816327 w 2932137"/>
              <a:gd name="connsiteY2" fmla="*/ 277240 h 277240"/>
              <a:gd name="connsiteX3" fmla="*/ 0 w 2932137"/>
              <a:gd name="connsiteY3" fmla="*/ 276999 h 277240"/>
              <a:gd name="connsiteX4" fmla="*/ 0 w 2932137"/>
              <a:gd name="connsiteY4" fmla="*/ 0 h 2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137" h="277240">
                <a:moveTo>
                  <a:pt x="0" y="0"/>
                </a:moveTo>
                <a:lnTo>
                  <a:pt x="2932137" y="0"/>
                </a:lnTo>
                <a:lnTo>
                  <a:pt x="2816327" y="277240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solidFill>
            <a:srgbClr val="9CBC46"/>
          </a:solidFill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ko-KR" sz="2000" b="1" spc="-113" dirty="0">
                <a:solidFill>
                  <a:schemeClr val="bg1"/>
                </a:solidFill>
                <a:latin typeface="+mj-ea"/>
                <a:ea typeface="+mj-ea"/>
              </a:rPr>
              <a:t>Supper - Capacitor</a:t>
            </a:r>
            <a:endParaRPr lang="ko-KR" altLang="en-US" sz="2000" b="1" spc="-113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FD903-E642-2CE2-BBBA-15563D4476C9}"/>
              </a:ext>
            </a:extLst>
          </p:cNvPr>
          <p:cNvSpPr txBox="1"/>
          <p:nvPr/>
        </p:nvSpPr>
        <p:spPr>
          <a:xfrm>
            <a:off x="251400" y="1205777"/>
            <a:ext cx="4894120" cy="557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그래핀 슈퍼 </a:t>
            </a:r>
            <a:r>
              <a:rPr lang="ko-KR" altLang="en-US" sz="1200" dirty="0" err="1"/>
              <a:t>캐패시터</a:t>
            </a:r>
            <a:r>
              <a:rPr lang="ko-KR" altLang="en-US" sz="1200" dirty="0"/>
              <a:t> </a:t>
            </a:r>
            <a:r>
              <a:rPr lang="ko-KR" altLang="en-US" sz="1200" dirty="0" err="1"/>
              <a:t>밧데리</a:t>
            </a:r>
            <a:r>
              <a:rPr lang="en-US" altLang="ko-KR" sz="1200" dirty="0"/>
              <a:t> </a:t>
            </a:r>
            <a:r>
              <a:rPr lang="ko-KR" altLang="en-US" sz="1200" dirty="0"/>
              <a:t>셀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친환경 에너지 저장 장치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초 저 내부 저항 </a:t>
            </a:r>
            <a:r>
              <a:rPr lang="en-US" altLang="ko-KR" sz="1200" dirty="0"/>
              <a:t>(</a:t>
            </a:r>
            <a:r>
              <a:rPr lang="ko-KR" altLang="en-US" sz="1200" dirty="0">
                <a:effectLst/>
              </a:rPr>
              <a:t>효율</a:t>
            </a:r>
            <a:r>
              <a:rPr lang="en-US" altLang="ko-KR" sz="1200" dirty="0"/>
              <a:t>,</a:t>
            </a:r>
            <a:r>
              <a:rPr lang="en-US" altLang="ko-KR" sz="1200" dirty="0">
                <a:effectLst/>
              </a:rPr>
              <a:t>99% </a:t>
            </a:r>
            <a:r>
              <a:rPr lang="ko-KR" altLang="en-US" sz="1200" dirty="0">
                <a:effectLst/>
              </a:rPr>
              <a:t>은 수명기간 동안 동일하게 유지</a:t>
            </a:r>
            <a:r>
              <a:rPr lang="en-US" altLang="ko-KR" sz="1200" dirty="0">
                <a:effectLst/>
              </a:rPr>
              <a:t>)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높은 전력 밀도</a:t>
            </a:r>
            <a:r>
              <a:rPr lang="en-US" altLang="ko-KR" sz="1200" dirty="0"/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강력한 출력 전류 성능 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충</a:t>
            </a:r>
            <a:r>
              <a:rPr lang="en-US" altLang="ko-KR" sz="1200" dirty="0"/>
              <a:t>/</a:t>
            </a:r>
            <a:r>
              <a:rPr lang="ko-KR" altLang="en-US" sz="1200" dirty="0"/>
              <a:t>방전 수명 </a:t>
            </a:r>
            <a:r>
              <a:rPr lang="en-US" altLang="ko-KR" sz="1200" dirty="0"/>
              <a:t>: 20,000~30,000</a:t>
            </a:r>
            <a:r>
              <a:rPr lang="ko-KR" altLang="en-US" sz="1200" dirty="0"/>
              <a:t>회 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빠른 충전 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온도 성능 우수 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/>
              <a:t>BMS </a:t>
            </a:r>
            <a:r>
              <a:rPr lang="ko-KR" altLang="en-US" sz="1200" dirty="0"/>
              <a:t>내장 지원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높은 안전성 및 신뢰성  </a:t>
            </a:r>
            <a:r>
              <a:rPr lang="en-US" altLang="ko-KR" sz="1200" dirty="0"/>
              <a:t>: 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Battery Nail Penetration Test </a:t>
            </a:r>
            <a:r>
              <a:rPr lang="ko-KR" altLang="en-US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폭발</a:t>
            </a:r>
            <a:r>
              <a:rPr lang="en-US" altLang="ko-KR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ko-KR" altLang="en-US" sz="12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및 화재에 안전</a:t>
            </a:r>
            <a:endParaRPr lang="en-US" altLang="ko-KR" sz="12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333333"/>
                </a:solidFill>
                <a:latin typeface="Verdana" panose="020B0604030504040204" pitchFamily="34" charset="0"/>
              </a:rPr>
              <a:t>유지 관리 불필요 </a:t>
            </a:r>
            <a:endParaRPr lang="en-US" altLang="ko-KR" sz="12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재생에너지 연동 지원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err="1"/>
              <a:t>랙마운트</a:t>
            </a:r>
            <a:r>
              <a:rPr lang="ko-KR" altLang="en-US" sz="1200" dirty="0"/>
              <a:t> 타입</a:t>
            </a:r>
            <a:endParaRPr lang="en-US" altLang="ko-KR" sz="12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고객 요구사양 제작 지원</a:t>
            </a:r>
            <a:endParaRPr lang="en-US" altLang="ko-KR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4A676-4DDE-3026-1BD2-729C188AB049}"/>
              </a:ext>
            </a:extLst>
          </p:cNvPr>
          <p:cNvSpPr txBox="1"/>
          <p:nvPr/>
        </p:nvSpPr>
        <p:spPr>
          <a:xfrm>
            <a:off x="6221699" y="689187"/>
            <a:ext cx="267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제품 규격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DB4CB-AF6E-4FEC-60AE-8D2FB2682C98}"/>
              </a:ext>
            </a:extLst>
          </p:cNvPr>
          <p:cNvSpPr txBox="1"/>
          <p:nvPr/>
        </p:nvSpPr>
        <p:spPr>
          <a:xfrm>
            <a:off x="251400" y="739947"/>
            <a:ext cx="2678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주요</a:t>
            </a:r>
            <a:r>
              <a:rPr lang="en-US" altLang="ko-KR" sz="1400" b="1" dirty="0"/>
              <a:t> </a:t>
            </a:r>
            <a:r>
              <a:rPr lang="ko-KR" altLang="en-US" sz="1400" b="1" dirty="0"/>
              <a:t>특징</a:t>
            </a:r>
          </a:p>
        </p:txBody>
      </p:sp>
    </p:spTree>
    <p:extLst>
      <p:ext uri="{BB962C8B-B14F-4D97-AF65-F5344CB8AC3E}">
        <p14:creationId xmlns:p14="http://schemas.microsoft.com/office/powerpoint/2010/main" val="117774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00BB02-92FB-9015-262E-6B002E1C0F82}"/>
              </a:ext>
            </a:extLst>
          </p:cNvPr>
          <p:cNvSpPr txBox="1"/>
          <p:nvPr/>
        </p:nvSpPr>
        <p:spPr>
          <a:xfrm>
            <a:off x="392547" y="3576782"/>
            <a:ext cx="4572000" cy="2780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>
                <a:solidFill>
                  <a:srgbClr val="5B5B5B"/>
                </a:solidFill>
                <a:latin typeface="Roboto" panose="02000000000000000000" pitchFamily="2" charset="0"/>
              </a:rPr>
              <a:t>제품 문의 및 기술 지원 </a:t>
            </a:r>
            <a:r>
              <a:rPr lang="ko-KR" altLang="en-US" dirty="0">
                <a:solidFill>
                  <a:srgbClr val="5B5B5B"/>
                </a:solidFill>
                <a:latin typeface="Roboto" panose="02000000000000000000" pitchFamily="2" charset="0"/>
              </a:rPr>
              <a:t> 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rgbClr val="5B5B5B"/>
                </a:solidFill>
                <a:latin typeface="Roboto" panose="02000000000000000000" pitchFamily="2" charset="0"/>
              </a:rPr>
              <a:t>DK </a:t>
            </a:r>
            <a:r>
              <a:rPr lang="ko-KR" altLang="en-US" dirty="0">
                <a:solidFill>
                  <a:srgbClr val="5B5B5B"/>
                </a:solidFill>
                <a:latin typeface="Roboto" panose="02000000000000000000" pitchFamily="2" charset="0"/>
              </a:rPr>
              <a:t>솔루션</a:t>
            </a:r>
          </a:p>
          <a:p>
            <a:pPr>
              <a:lnSpc>
                <a:spcPct val="200000"/>
              </a:lnSpc>
            </a:pPr>
            <a:r>
              <a:rPr lang="ko-KR" altLang="en-US" dirty="0">
                <a:solidFill>
                  <a:srgbClr val="5B5B5B"/>
                </a:solidFill>
                <a:latin typeface="Roboto" panose="02000000000000000000" pitchFamily="2" charset="0"/>
              </a:rPr>
              <a:t>대표전화 </a:t>
            </a:r>
            <a:r>
              <a:rPr lang="en-US" altLang="ko-KR" dirty="0">
                <a:solidFill>
                  <a:srgbClr val="5B5B5B"/>
                </a:solidFill>
                <a:latin typeface="Roboto" panose="02000000000000000000" pitchFamily="2" charset="0"/>
              </a:rPr>
              <a:t>: 070 8264 6256 / 010 9180 6256</a:t>
            </a:r>
          </a:p>
          <a:p>
            <a:pPr>
              <a:lnSpc>
                <a:spcPct val="200000"/>
              </a:lnSpc>
            </a:pPr>
            <a:r>
              <a:rPr lang="ko-KR" altLang="en-US" dirty="0">
                <a:solidFill>
                  <a:srgbClr val="5B5B5B"/>
                </a:solidFill>
                <a:latin typeface="Roboto" panose="02000000000000000000" pitchFamily="2" charset="0"/>
              </a:rPr>
              <a:t>팩스 </a:t>
            </a:r>
            <a:r>
              <a:rPr lang="en-US" altLang="ko-KR" dirty="0">
                <a:solidFill>
                  <a:srgbClr val="5B5B5B"/>
                </a:solidFill>
                <a:latin typeface="Roboto" panose="02000000000000000000" pitchFamily="2" charset="0"/>
              </a:rPr>
              <a:t>: 031 624 6256</a:t>
            </a:r>
          </a:p>
          <a:p>
            <a:pPr>
              <a:lnSpc>
                <a:spcPct val="200000"/>
              </a:lnSpc>
            </a:pPr>
            <a:r>
              <a:rPr lang="ko-KR" altLang="en-US" dirty="0">
                <a:solidFill>
                  <a:srgbClr val="5B5B5B"/>
                </a:solidFill>
                <a:latin typeface="Roboto" panose="02000000000000000000" pitchFamily="2" charset="0"/>
              </a:rPr>
              <a:t>대표 이메일 </a:t>
            </a:r>
            <a:r>
              <a:rPr lang="en-US" altLang="ko-KR" dirty="0">
                <a:solidFill>
                  <a:srgbClr val="5B5B5B"/>
                </a:solidFill>
                <a:latin typeface="Roboto" panose="02000000000000000000" pitchFamily="2" charset="0"/>
              </a:rPr>
              <a:t>: </a:t>
            </a:r>
            <a:r>
              <a:rPr lang="en-US" altLang="ko-KR" dirty="0">
                <a:solidFill>
                  <a:srgbClr val="EB911C"/>
                </a:solidFill>
                <a:latin typeface="Roboto" panose="02000000000000000000" pitchFamily="2" charset="0"/>
                <a:hlinkClick r:id="rId2"/>
              </a:rPr>
              <a:t>dkahn@dksolutions.co.kr</a:t>
            </a:r>
            <a:endParaRPr lang="ko-KR" altLang="en-US" dirty="0">
              <a:solidFill>
                <a:srgbClr val="5B5B5B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6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2968</TotalTime>
  <Words>695</Words>
  <Application>Microsoft Office PowerPoint</Application>
  <PresentationFormat>와이드스크린</PresentationFormat>
  <Paragraphs>172</Paragraphs>
  <Slides>7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Nanum Barun Gothic</vt:lpstr>
      <vt:lpstr>Open Sans</vt:lpstr>
      <vt:lpstr>Roboto</vt:lpstr>
      <vt:lpstr>돋움</vt:lpstr>
      <vt:lpstr>맑은 고딕</vt:lpstr>
      <vt:lpstr>Arial</vt:lpstr>
      <vt:lpstr>Verdana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안덕규</dc:creator>
  <cp:lastModifiedBy>COM</cp:lastModifiedBy>
  <cp:revision>25</cp:revision>
  <dcterms:created xsi:type="dcterms:W3CDTF">2023-10-09T05:12:17Z</dcterms:created>
  <dcterms:modified xsi:type="dcterms:W3CDTF">2025-03-18T11:21:55Z</dcterms:modified>
</cp:coreProperties>
</file>