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4" r:id="rId2"/>
    <p:sldId id="275" r:id="rId3"/>
    <p:sldId id="276" r:id="rId4"/>
    <p:sldId id="277" r:id="rId5"/>
    <p:sldId id="279" r:id="rId6"/>
    <p:sldId id="272" r:id="rId7"/>
    <p:sldId id="278" r:id="rId8"/>
    <p:sldId id="258" r:id="rId9"/>
    <p:sldId id="257" r:id="rId10"/>
    <p:sldId id="266" r:id="rId11"/>
    <p:sldId id="267" r:id="rId12"/>
  </p:sldIdLst>
  <p:sldSz cx="6858000" cy="9906000" type="A4"/>
  <p:notesSz cx="6786563" cy="99234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6" d="100"/>
          <a:sy n="46" d="100"/>
        </p:scale>
        <p:origin x="2212" y="60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C5DD-A6FE-4C2F-B635-734967FBE0F2}" type="datetimeFigureOut">
              <a:rPr lang="ko-KR" altLang="en-US" smtClean="0"/>
              <a:t>2025-02-13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B597-932C-41EA-8D67-1166042FEDD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0217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C5DD-A6FE-4C2F-B635-734967FBE0F2}" type="datetimeFigureOut">
              <a:rPr lang="ko-KR" altLang="en-US" smtClean="0"/>
              <a:t>2025-02-13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B597-932C-41EA-8D67-1166042FEDD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7969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C5DD-A6FE-4C2F-B635-734967FBE0F2}" type="datetimeFigureOut">
              <a:rPr lang="ko-KR" altLang="en-US" smtClean="0"/>
              <a:t>2025-02-13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B597-932C-41EA-8D67-1166042FEDD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68570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C5DD-A6FE-4C2F-B635-734967FBE0F2}" type="datetimeFigureOut">
              <a:rPr lang="ko-KR" altLang="en-US" smtClean="0"/>
              <a:t>2025-02-13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B597-932C-41EA-8D67-1166042FEDD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89015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C5DD-A6FE-4C2F-B635-734967FBE0F2}" type="datetimeFigureOut">
              <a:rPr lang="ko-KR" altLang="en-US" smtClean="0"/>
              <a:t>2025-02-13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B597-932C-41EA-8D67-1166042FEDD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4535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C5DD-A6FE-4C2F-B635-734967FBE0F2}" type="datetimeFigureOut">
              <a:rPr lang="ko-KR" altLang="en-US" smtClean="0"/>
              <a:t>2025-02-13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B597-932C-41EA-8D67-1166042FEDD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4479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C5DD-A6FE-4C2F-B635-734967FBE0F2}" type="datetimeFigureOut">
              <a:rPr lang="ko-KR" altLang="en-US" smtClean="0"/>
              <a:t>2025-02-13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B597-932C-41EA-8D67-1166042FEDD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932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C5DD-A6FE-4C2F-B635-734967FBE0F2}" type="datetimeFigureOut">
              <a:rPr lang="ko-KR" altLang="en-US" smtClean="0"/>
              <a:t>2025-02-13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B597-932C-41EA-8D67-1166042FEDD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2460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C5DD-A6FE-4C2F-B635-734967FBE0F2}" type="datetimeFigureOut">
              <a:rPr lang="ko-KR" altLang="en-US" smtClean="0"/>
              <a:t>2025-02-13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B597-932C-41EA-8D67-1166042FEDD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24741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C5DD-A6FE-4C2F-B635-734967FBE0F2}" type="datetimeFigureOut">
              <a:rPr lang="ko-KR" altLang="en-US" smtClean="0"/>
              <a:t>2025-02-13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B597-932C-41EA-8D67-1166042FEDD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35369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C5DD-A6FE-4C2F-B635-734967FBE0F2}" type="datetimeFigureOut">
              <a:rPr lang="ko-KR" altLang="en-US" smtClean="0"/>
              <a:t>2025-02-13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B597-932C-41EA-8D67-1166042FEDD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3887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FC5DD-A6FE-4C2F-B635-734967FBE0F2}" type="datetimeFigureOut">
              <a:rPr lang="ko-KR" altLang="en-US" smtClean="0"/>
              <a:t>2025-02-13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CB597-932C-41EA-8D67-1166042FEDD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4769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dkahn@dksolutions.co.kr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dkahn@dksolutions.co.kr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dkahn@dksolutions.co.kr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dkahn@dksolutions.co.kr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dkahn@dksolutions.co.kr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5A20F568-2D45-E5CC-ADAB-0F4B39F69F1D}"/>
              </a:ext>
            </a:extLst>
          </p:cNvPr>
          <p:cNvSpPr/>
          <p:nvPr/>
        </p:nvSpPr>
        <p:spPr>
          <a:xfrm>
            <a:off x="0" y="-28967"/>
            <a:ext cx="6858000" cy="11034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/>
              <a:t>무선 </a:t>
            </a:r>
            <a:r>
              <a:rPr lang="en-US" altLang="ko-KR" sz="2800" dirty="0"/>
              <a:t>AP</a:t>
            </a:r>
            <a:r>
              <a:rPr lang="en-US" altLang="ko-KR" sz="2400" dirty="0"/>
              <a:t> </a:t>
            </a:r>
            <a:r>
              <a:rPr lang="ko-KR" altLang="en-US" sz="2400" dirty="0"/>
              <a:t>블랙박스 카메라 일체형  </a:t>
            </a:r>
            <a:r>
              <a:rPr lang="en-US" altLang="ko-KR" sz="3600" b="1" dirty="0"/>
              <a:t>LED</a:t>
            </a:r>
            <a:r>
              <a:rPr lang="en-US" altLang="ko-KR" sz="3200" b="1" dirty="0"/>
              <a:t> </a:t>
            </a:r>
            <a:r>
              <a:rPr lang="ko-KR" altLang="en-US" sz="3200" b="1" dirty="0"/>
              <a:t>보안등</a:t>
            </a:r>
            <a:endParaRPr lang="en-US" altLang="ko-KR" sz="3200" b="1" dirty="0"/>
          </a:p>
          <a:p>
            <a:pPr algn="ctr"/>
            <a:r>
              <a:rPr lang="en-US" altLang="ko-KR" sz="2000" b="1" dirty="0"/>
              <a:t>- </a:t>
            </a:r>
            <a:r>
              <a:rPr lang="ko-KR" altLang="en-US" sz="2000" b="1" dirty="0"/>
              <a:t>버섯 농장 출입 관리 </a:t>
            </a:r>
            <a:r>
              <a:rPr lang="en-US" altLang="ko-KR" sz="2000" b="1" dirty="0"/>
              <a:t>-</a:t>
            </a:r>
            <a:endParaRPr lang="ko-KR" altLang="en-US" sz="1600" b="1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25C8F8A4-5864-849E-187F-BDC286D61000}"/>
              </a:ext>
            </a:extLst>
          </p:cNvPr>
          <p:cNvSpPr/>
          <p:nvPr/>
        </p:nvSpPr>
        <p:spPr>
          <a:xfrm>
            <a:off x="4893186" y="1074511"/>
            <a:ext cx="1964814" cy="82160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96F4E14C-E318-C072-2F24-EFB5F8242739}"/>
              </a:ext>
            </a:extLst>
          </p:cNvPr>
          <p:cNvSpPr/>
          <p:nvPr/>
        </p:nvSpPr>
        <p:spPr>
          <a:xfrm>
            <a:off x="0" y="9290538"/>
            <a:ext cx="6858000" cy="6154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DK </a:t>
            </a:r>
            <a:r>
              <a:rPr lang="ko-KR" altLang="en-US" dirty="0">
                <a:solidFill>
                  <a:schemeClr val="tx1"/>
                </a:solidFill>
              </a:rPr>
              <a:t>솔루션 </a:t>
            </a:r>
            <a:r>
              <a:rPr lang="ko-KR" altLang="en-US" dirty="0" err="1">
                <a:solidFill>
                  <a:schemeClr val="tx1"/>
                </a:solidFill>
              </a:rPr>
              <a:t>ㅣ</a:t>
            </a:r>
            <a:r>
              <a:rPr lang="ko-KR" altLang="en-US" dirty="0">
                <a:solidFill>
                  <a:schemeClr val="tx1"/>
                </a:solidFill>
              </a:rPr>
              <a:t> </a:t>
            </a:r>
            <a:r>
              <a:rPr lang="en-US" altLang="ko-KR" dirty="0">
                <a:solidFill>
                  <a:schemeClr val="tx1"/>
                </a:solidFill>
                <a:hlinkClick r:id="rId2"/>
              </a:rPr>
              <a:t>dkahn@dksolutions.co.kr</a:t>
            </a:r>
            <a:r>
              <a:rPr lang="en-US" altLang="ko-KR" dirty="0">
                <a:solidFill>
                  <a:schemeClr val="tx1"/>
                </a:solidFill>
              </a:rPr>
              <a:t>, T</a:t>
            </a:r>
            <a:r>
              <a:rPr lang="ko-KR" altLang="en-US" dirty="0">
                <a:solidFill>
                  <a:schemeClr val="tx1"/>
                </a:solidFill>
              </a:rPr>
              <a:t> </a:t>
            </a:r>
            <a:r>
              <a:rPr lang="en-US" altLang="ko-KR" dirty="0">
                <a:solidFill>
                  <a:schemeClr val="tx1"/>
                </a:solidFill>
              </a:rPr>
              <a:t>:</a:t>
            </a:r>
            <a:r>
              <a:rPr lang="ko-KR" altLang="en-US" dirty="0">
                <a:solidFill>
                  <a:schemeClr val="tx1"/>
                </a:solidFill>
              </a:rPr>
              <a:t> </a:t>
            </a:r>
            <a:r>
              <a:rPr lang="en-US" altLang="ko-KR" dirty="0">
                <a:solidFill>
                  <a:schemeClr val="tx1"/>
                </a:solidFill>
              </a:rPr>
              <a:t>010 9180 6256</a:t>
            </a:r>
            <a:endParaRPr lang="ko-KR" altLang="en-US" dirty="0">
              <a:solidFill>
                <a:schemeClr val="tx1"/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6719651A-C2C0-CA1F-3A68-7A34F46EF4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360"/>
          <a:stretch/>
        </p:blipFill>
        <p:spPr>
          <a:xfrm>
            <a:off x="4966553" y="5573525"/>
            <a:ext cx="1818079" cy="3063664"/>
          </a:xfrm>
          <a:prstGeom prst="rect">
            <a:avLst/>
          </a:prstGeom>
        </p:spPr>
      </p:pic>
      <p:pic>
        <p:nvPicPr>
          <p:cNvPr id="7" name="내용 개체 틀 4">
            <a:extLst>
              <a:ext uri="{FF2B5EF4-FFF2-40B4-BE49-F238E27FC236}">
                <a16:creationId xmlns:a16="http://schemas.microsoft.com/office/drawing/2014/main" id="{A16EA78C-4AF5-47C1-5B12-69CC5DDC8F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305" y="1209200"/>
            <a:ext cx="1818079" cy="3386616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7FAEB3-D39A-55A6-D48C-141140633F0C}"/>
              </a:ext>
            </a:extLst>
          </p:cNvPr>
          <p:cNvSpPr txBox="1"/>
          <p:nvPr/>
        </p:nvSpPr>
        <p:spPr>
          <a:xfrm>
            <a:off x="152398" y="5924195"/>
            <a:ext cx="466742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보안등 블랙박스 카메라는 무선 네트워크를 지원하는</a:t>
            </a:r>
            <a:r>
              <a:rPr lang="en-US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IP </a:t>
            </a:r>
            <a:r>
              <a:rPr lang="ko-KR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카메라</a:t>
            </a:r>
            <a:r>
              <a:rPr lang="en-US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입니다</a:t>
            </a:r>
            <a:r>
              <a:rPr lang="en-US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. </a:t>
            </a:r>
            <a:r>
              <a:rPr lang="ko-KR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뛰어난 내구성과</a:t>
            </a:r>
            <a:r>
              <a:rPr lang="en-US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IP 66 </a:t>
            </a:r>
            <a:r>
              <a:rPr lang="ko-KR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방식</a:t>
            </a:r>
            <a:r>
              <a:rPr lang="ko-KR" altLang="en-US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으로</a:t>
            </a:r>
            <a:r>
              <a:rPr lang="ko-KR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방진 방수 기능을 지원합니다</a:t>
            </a:r>
            <a:r>
              <a:rPr lang="en-US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. </a:t>
            </a:r>
          </a:p>
          <a:p>
            <a:r>
              <a:rPr lang="ko-KR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보안등 등기구에</a:t>
            </a:r>
            <a:r>
              <a:rPr lang="en-US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ko-KR" altLang="en-US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에너지 절감형 </a:t>
            </a:r>
            <a:r>
              <a:rPr lang="en-US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50W </a:t>
            </a:r>
            <a:r>
              <a:rPr lang="ko-KR" altLang="en-US" sz="1200" kern="100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고휘도</a:t>
            </a:r>
            <a:r>
              <a:rPr lang="ko-KR" altLang="en-US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en-US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LED </a:t>
            </a:r>
            <a:r>
              <a:rPr lang="ko-KR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조명기기와 함께 삽입 가능하도록 디자인까지 고려</a:t>
            </a:r>
            <a:r>
              <a:rPr lang="ko-KR" altLang="en-US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하여 제작된 </a:t>
            </a:r>
            <a:r>
              <a:rPr lang="ko-KR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브라켓</a:t>
            </a:r>
            <a:r>
              <a:rPr lang="ko-KR" altLang="en-US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은</a:t>
            </a:r>
            <a:r>
              <a:rPr lang="en-US" altLang="ko-KR" sz="1200" kern="100" dirty="0"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ko-KR" altLang="en-US" sz="1200" kern="100" dirty="0"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카메라 각도 조절 및 </a:t>
            </a:r>
            <a:r>
              <a:rPr lang="ko-KR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필요시 카메라를 쉽게 등기구에서 분리 할 수 있도록 구성되어 있습니다</a:t>
            </a:r>
            <a:r>
              <a:rPr lang="en-US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. </a:t>
            </a:r>
          </a:p>
          <a:p>
            <a:r>
              <a:rPr lang="en-US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CCTV </a:t>
            </a:r>
            <a:r>
              <a:rPr lang="ko-KR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및 네트워크에 대한 지식 및 기술이 전혀 없어도</a:t>
            </a:r>
            <a:r>
              <a:rPr lang="en-US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ko-KR" altLang="en-US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카메라에 </a:t>
            </a:r>
            <a:r>
              <a:rPr lang="en-US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DC12V </a:t>
            </a:r>
            <a:r>
              <a:rPr lang="ko-KR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전원만 인가 하면 바로 작동 할 수 있도록 제작되었습니다</a:t>
            </a:r>
            <a:r>
              <a:rPr lang="en-US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. </a:t>
            </a:r>
          </a:p>
          <a:p>
            <a:r>
              <a:rPr lang="ko-KR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따라서</a:t>
            </a:r>
            <a:r>
              <a:rPr lang="en-US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CCTV </a:t>
            </a:r>
            <a:r>
              <a:rPr lang="ko-KR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공사가 따로 필요 없고 블랙박스 카메라용 상시 전원 만 인가하면</a:t>
            </a:r>
            <a:r>
              <a:rPr lang="en-US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24</a:t>
            </a:r>
            <a:r>
              <a:rPr lang="ko-KR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시간</a:t>
            </a:r>
            <a:r>
              <a:rPr lang="en-US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365</a:t>
            </a:r>
            <a:r>
              <a:rPr lang="ko-KR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일 지속적으로 영상을 촬영하고 녹화 할 수 있습니다</a:t>
            </a:r>
            <a:r>
              <a:rPr lang="en-US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. </a:t>
            </a:r>
          </a:p>
          <a:p>
            <a:r>
              <a:rPr lang="ko-KR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넓은 지역을 커버하기 위하여 카메라는</a:t>
            </a:r>
            <a:r>
              <a:rPr lang="en-US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115</a:t>
            </a:r>
            <a:r>
              <a:rPr lang="ko-KR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도 광각의 렌즈를 장착하고</a:t>
            </a:r>
            <a:r>
              <a:rPr lang="en-US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Full HD </a:t>
            </a:r>
            <a:r>
              <a:rPr lang="ko-KR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고해상도 </a:t>
            </a:r>
            <a:r>
              <a:rPr lang="en-US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ko-KR" altLang="en-US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영상을 제공합니다</a:t>
            </a:r>
            <a:r>
              <a:rPr lang="en-US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. </a:t>
            </a:r>
          </a:p>
          <a:p>
            <a:r>
              <a:rPr lang="ko-KR" altLang="en-US" sz="1200" dirty="0"/>
              <a:t>카메라에서 제공되는 </a:t>
            </a:r>
            <a:r>
              <a:rPr lang="en-US" altLang="ko-KR" sz="1200" dirty="0" err="1"/>
              <a:t>wifi</a:t>
            </a:r>
            <a:r>
              <a:rPr lang="en-US" altLang="ko-KR" sz="1200" dirty="0"/>
              <a:t> </a:t>
            </a:r>
            <a:r>
              <a:rPr lang="ko-KR" altLang="en-US" sz="1200" dirty="0"/>
              <a:t>에 핸드폰이나 노트북으로  현장에서 직접 </a:t>
            </a:r>
            <a:r>
              <a:rPr lang="ko-KR" altLang="en-US" sz="1200" dirty="0" err="1"/>
              <a:t>카매라에</a:t>
            </a:r>
            <a:r>
              <a:rPr lang="ko-KR" altLang="en-US" sz="1200" dirty="0"/>
              <a:t> 접속</a:t>
            </a:r>
            <a:r>
              <a:rPr lang="en-US" altLang="ko-KR" sz="1200" dirty="0"/>
              <a:t>(AP </a:t>
            </a:r>
            <a:r>
              <a:rPr lang="ko-KR" altLang="en-US" sz="1200" dirty="0"/>
              <a:t>모드 기본</a:t>
            </a:r>
            <a:r>
              <a:rPr lang="en-US" altLang="ko-KR" sz="1200" dirty="0"/>
              <a:t>) </a:t>
            </a:r>
            <a:r>
              <a:rPr lang="ko-KR" altLang="en-US" sz="1200" dirty="0"/>
              <a:t>을 통하여 카메라 설정</a:t>
            </a:r>
            <a:r>
              <a:rPr lang="en-US" altLang="ko-KR" sz="1200" dirty="0"/>
              <a:t>, </a:t>
            </a:r>
            <a:r>
              <a:rPr lang="ko-KR" altLang="en-US" sz="1200" dirty="0"/>
              <a:t>실시간 영상 모니터링</a:t>
            </a:r>
            <a:r>
              <a:rPr lang="en-US" altLang="ko-KR" sz="1200" dirty="0"/>
              <a:t>, </a:t>
            </a:r>
            <a:r>
              <a:rPr lang="ko-KR" altLang="en-US" sz="1200" dirty="0"/>
              <a:t>녹화 영상 재생 및 다운로드 등을 할 수 있습니다</a:t>
            </a:r>
            <a:r>
              <a:rPr lang="en-US" altLang="ko-KR" sz="1200" dirty="0"/>
              <a:t>.</a:t>
            </a:r>
            <a:endParaRPr lang="ko-KR" altLang="ko-KR" sz="1200" kern="100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56B9A7-80A6-4E30-93C3-10CA1A6917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58" y="1218550"/>
            <a:ext cx="4407602" cy="440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113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C168CBE-821A-4691-B23B-668201C9E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04" y="-184026"/>
            <a:ext cx="6777338" cy="1268361"/>
          </a:xfrm>
        </p:spPr>
        <p:txBody>
          <a:bodyPr>
            <a:normAutofit/>
          </a:bodyPr>
          <a:lstStyle/>
          <a:p>
            <a:r>
              <a:rPr lang="en-US" altLang="ko-KR" sz="2000"/>
              <a:t>Wifi Network Camera with 24-hour automatic recording</a:t>
            </a:r>
            <a:endParaRPr lang="ko-KR" altLang="en-US" sz="200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0226B6F-BDCA-4AA3-9438-041DEFAE215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145" y="7273731"/>
            <a:ext cx="2571830" cy="14667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0CE0B2-58DD-41CC-A1C5-4B50E51E4D5B}"/>
              </a:ext>
            </a:extLst>
          </p:cNvPr>
          <p:cNvSpPr txBox="1"/>
          <p:nvPr/>
        </p:nvSpPr>
        <p:spPr>
          <a:xfrm>
            <a:off x="3981416" y="8897176"/>
            <a:ext cx="266932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>
                <a:latin typeface="+mn-ea"/>
              </a:rPr>
              <a:t>1. Micro SD memory slot / 2. USB  Wifi Dongle</a:t>
            </a:r>
          </a:p>
          <a:p>
            <a:r>
              <a:rPr lang="en-US" altLang="ko-KR" sz="900">
                <a:latin typeface="+mn-ea"/>
              </a:rPr>
              <a:t>3. Network</a:t>
            </a:r>
            <a:r>
              <a:rPr lang="ko-KR" altLang="en-US" sz="900">
                <a:latin typeface="+mn-ea"/>
              </a:rPr>
              <a:t> </a:t>
            </a:r>
            <a:r>
              <a:rPr lang="en-US" altLang="ko-KR" sz="900">
                <a:latin typeface="+mn-ea"/>
              </a:rPr>
              <a:t>RJ-45  / 4. Reset / 5.Power Input</a:t>
            </a:r>
            <a:endParaRPr lang="ko-KR" altLang="ko-KR" sz="900">
              <a:latin typeface="+mn-ea"/>
            </a:endParaRPr>
          </a:p>
          <a:p>
            <a:endParaRPr lang="ko-KR" altLang="en-US" sz="900">
              <a:latin typeface="+mn-ea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95CE5A79-DB87-426B-AD20-A476EFB78FA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31095" y="7323765"/>
            <a:ext cx="3403132" cy="221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26250A-E204-4CFC-8137-2E6F858AD9C7}"/>
              </a:ext>
            </a:extLst>
          </p:cNvPr>
          <p:cNvSpPr txBox="1"/>
          <p:nvPr/>
        </p:nvSpPr>
        <p:spPr>
          <a:xfrm>
            <a:off x="445681" y="6919298"/>
            <a:ext cx="9492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/>
              <a:t>Dimensions </a:t>
            </a:r>
            <a:endParaRPr lang="ko-KR" altLang="en-US" sz="1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550A89-87B9-4848-A1B6-9E7671D407FD}"/>
              </a:ext>
            </a:extLst>
          </p:cNvPr>
          <p:cNvSpPr txBox="1"/>
          <p:nvPr/>
        </p:nvSpPr>
        <p:spPr>
          <a:xfrm>
            <a:off x="3855145" y="6884186"/>
            <a:ext cx="7579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/>
              <a:t>Key Parts</a:t>
            </a:r>
            <a:endParaRPr lang="ko-KR" altLang="en-US" sz="12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B1902F-25AD-4275-9E58-C08DCEF3C80B}"/>
              </a:ext>
            </a:extLst>
          </p:cNvPr>
          <p:cNvSpPr txBox="1"/>
          <p:nvPr/>
        </p:nvSpPr>
        <p:spPr>
          <a:xfrm>
            <a:off x="192995" y="2145127"/>
            <a:ext cx="5236648" cy="4495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dirty="0"/>
              <a:t>2M Full HD(1920x1080) Resolutions</a:t>
            </a:r>
          </a:p>
          <a:p>
            <a:pPr>
              <a:lnSpc>
                <a:spcPct val="150000"/>
              </a:lnSpc>
            </a:pPr>
            <a:r>
              <a:rPr lang="en-US" altLang="ko-KR" sz="1200" dirty="0" err="1"/>
              <a:t>Wifi</a:t>
            </a:r>
            <a:r>
              <a:rPr lang="ko-KR" altLang="en-US" sz="1200" dirty="0"/>
              <a:t> </a:t>
            </a:r>
            <a:r>
              <a:rPr lang="en-US" altLang="ko-KR" sz="1200" dirty="0"/>
              <a:t>network camera(2.4G)</a:t>
            </a:r>
            <a:r>
              <a:rPr lang="ko-KR" altLang="en-US" sz="1200" dirty="0"/>
              <a:t> </a:t>
            </a:r>
            <a:endParaRPr lang="en-US" altLang="ko-KR" sz="1200" dirty="0"/>
          </a:p>
          <a:p>
            <a:pPr>
              <a:lnSpc>
                <a:spcPct val="150000"/>
              </a:lnSpc>
            </a:pPr>
            <a:r>
              <a:rPr lang="en-US" altLang="ko-KR" sz="1200" dirty="0"/>
              <a:t>AP mode</a:t>
            </a:r>
            <a:r>
              <a:rPr lang="ko-KR" altLang="en-US" sz="1200" dirty="0"/>
              <a:t> </a:t>
            </a:r>
            <a:r>
              <a:rPr lang="en-US" altLang="ko-KR" sz="1200" dirty="0"/>
              <a:t>select</a:t>
            </a:r>
          </a:p>
          <a:p>
            <a:pPr>
              <a:lnSpc>
                <a:spcPct val="150000"/>
              </a:lnSpc>
            </a:pPr>
            <a:r>
              <a:rPr lang="en-US" altLang="ko-KR" sz="1200" dirty="0"/>
              <a:t>Real time video transmission and recording via </a:t>
            </a:r>
            <a:r>
              <a:rPr lang="en-US" altLang="ko-KR" sz="1200" dirty="0" err="1"/>
              <a:t>Wifi</a:t>
            </a:r>
            <a:endParaRPr lang="en-US" altLang="ko-KR" sz="1200" dirty="0"/>
          </a:p>
          <a:p>
            <a:pPr>
              <a:lnSpc>
                <a:spcPct val="150000"/>
              </a:lnSpc>
            </a:pPr>
            <a:r>
              <a:rPr lang="en-US" altLang="ko-KR" sz="1200" dirty="0"/>
              <a:t>Monitor live and recorded video on smart devices and PCs</a:t>
            </a:r>
          </a:p>
          <a:p>
            <a:pPr>
              <a:lnSpc>
                <a:spcPct val="150000"/>
              </a:lnSpc>
            </a:pPr>
            <a:r>
              <a:rPr lang="en-US" altLang="ko-KR" sz="1200" dirty="0"/>
              <a:t>Download SD recorded video via </a:t>
            </a:r>
            <a:r>
              <a:rPr lang="en-US" altLang="ko-KR" sz="1200" dirty="0" err="1"/>
              <a:t>Wifi</a:t>
            </a:r>
            <a:endParaRPr lang="en-US" altLang="ko-KR" sz="1200" dirty="0"/>
          </a:p>
          <a:p>
            <a:pPr>
              <a:lnSpc>
                <a:spcPct val="150000"/>
              </a:lnSpc>
            </a:pPr>
            <a:r>
              <a:rPr lang="en-US" altLang="ko-KR" sz="1200" dirty="0"/>
              <a:t>Built-in 2.9mm Lens (</a:t>
            </a:r>
            <a:r>
              <a:rPr lang="en-US" altLang="ko-KR" sz="1200" dirty="0" err="1"/>
              <a:t>FoV</a:t>
            </a:r>
            <a:r>
              <a:rPr lang="en-US" altLang="ko-KR" sz="1200" dirty="0"/>
              <a:t> :  115deg)</a:t>
            </a:r>
            <a:r>
              <a:rPr lang="ko-KR" altLang="en-US" sz="1200" dirty="0"/>
              <a:t> </a:t>
            </a:r>
            <a:endParaRPr lang="en-US" altLang="ko-KR" sz="1200" dirty="0"/>
          </a:p>
          <a:p>
            <a:pPr>
              <a:lnSpc>
                <a:spcPct val="150000"/>
              </a:lnSpc>
            </a:pPr>
            <a:r>
              <a:rPr lang="en-US" altLang="ko-KR" sz="1200" dirty="0"/>
              <a:t>DC12V Power</a:t>
            </a:r>
            <a:r>
              <a:rPr lang="ko-KR" altLang="en-US" sz="1200" dirty="0"/>
              <a:t> </a:t>
            </a:r>
            <a:r>
              <a:rPr lang="en-US" altLang="ko-KR" sz="1200" dirty="0"/>
              <a:t>Input</a:t>
            </a:r>
          </a:p>
          <a:p>
            <a:pPr>
              <a:lnSpc>
                <a:spcPct val="150000"/>
              </a:lnSpc>
            </a:pPr>
            <a:r>
              <a:rPr lang="en-US" altLang="ko-KR" sz="1200" dirty="0"/>
              <a:t>Record in SD card</a:t>
            </a:r>
          </a:p>
          <a:p>
            <a:pPr>
              <a:lnSpc>
                <a:spcPct val="150000"/>
              </a:lnSpc>
            </a:pPr>
            <a:r>
              <a:rPr lang="en-US" altLang="ko-KR" sz="1200" dirty="0"/>
              <a:t>Quad stream support</a:t>
            </a:r>
          </a:p>
          <a:p>
            <a:pPr>
              <a:lnSpc>
                <a:spcPct val="150000"/>
              </a:lnSpc>
            </a:pPr>
            <a:r>
              <a:rPr lang="en-US" altLang="ko-KR" sz="1200" dirty="0"/>
              <a:t>IP65</a:t>
            </a:r>
            <a:r>
              <a:rPr lang="ko-KR" altLang="en-US" sz="1200" dirty="0"/>
              <a:t> </a:t>
            </a:r>
            <a:endParaRPr lang="en-US" altLang="ko-KR" sz="1200" dirty="0"/>
          </a:p>
          <a:p>
            <a:pPr>
              <a:lnSpc>
                <a:spcPct val="150000"/>
              </a:lnSpc>
            </a:pPr>
            <a:r>
              <a:rPr lang="en-US" altLang="ko-KR" sz="1200" dirty="0"/>
              <a:t>Indoor/Outdoor Application</a:t>
            </a:r>
          </a:p>
          <a:p>
            <a:pPr>
              <a:lnSpc>
                <a:spcPct val="150000"/>
              </a:lnSpc>
            </a:pPr>
            <a:r>
              <a:rPr lang="en-US" altLang="ko-KR" sz="1200" dirty="0"/>
              <a:t>Simple product structure and installation</a:t>
            </a:r>
          </a:p>
          <a:p>
            <a:pPr>
              <a:lnSpc>
                <a:spcPct val="150000"/>
              </a:lnSpc>
            </a:pPr>
            <a:r>
              <a:rPr lang="en-US" altLang="ko-KR" sz="1200" dirty="0"/>
              <a:t>Various applications such as not only surveillance but also construction site / sports event recording and transmission</a:t>
            </a:r>
          </a:p>
          <a:p>
            <a:pPr>
              <a:lnSpc>
                <a:spcPct val="150000"/>
              </a:lnSpc>
            </a:pPr>
            <a:r>
              <a:rPr lang="en-US" altLang="ko-KR" sz="1200" dirty="0"/>
              <a:t>Maid in Korea</a:t>
            </a:r>
            <a:endParaRPr lang="ko-KR" altLang="en-US" sz="1200" dirty="0"/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D4F6AC56-E5CF-46E8-AB18-9DAC8FB90882}"/>
              </a:ext>
            </a:extLst>
          </p:cNvPr>
          <p:cNvGrpSpPr/>
          <p:nvPr/>
        </p:nvGrpSpPr>
        <p:grpSpPr>
          <a:xfrm>
            <a:off x="1" y="758432"/>
            <a:ext cx="6858000" cy="173644"/>
            <a:chOff x="194354" y="750744"/>
            <a:chExt cx="5572126" cy="175419"/>
          </a:xfrm>
        </p:grpSpPr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C96B78E6-FC3C-4B2A-BC8C-FFA132F8BB6A}"/>
                </a:ext>
              </a:extLst>
            </p:cNvPr>
            <p:cNvSpPr/>
            <p:nvPr/>
          </p:nvSpPr>
          <p:spPr>
            <a:xfrm>
              <a:off x="194354" y="750744"/>
              <a:ext cx="3731518" cy="1754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0">
                <a:defRPr/>
              </a:pPr>
              <a:endParaRPr lang="ko-KR" altLang="en-US" sz="1463"/>
            </a:p>
          </p:txBody>
        </p:sp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987E0D7E-D1BD-4327-8C72-4467B4E4835F}"/>
                </a:ext>
              </a:extLst>
            </p:cNvPr>
            <p:cNvSpPr/>
            <p:nvPr/>
          </p:nvSpPr>
          <p:spPr>
            <a:xfrm>
              <a:off x="3916844" y="750744"/>
              <a:ext cx="1849636" cy="17541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0">
                <a:defRPr/>
              </a:pPr>
              <a:endParaRPr lang="ko-KR" altLang="en-US" sz="1463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753DB82-AB8E-4C4F-8507-66A776406686}"/>
              </a:ext>
            </a:extLst>
          </p:cNvPr>
          <p:cNvSpPr txBox="1"/>
          <p:nvPr/>
        </p:nvSpPr>
        <p:spPr>
          <a:xfrm>
            <a:off x="109371" y="1084335"/>
            <a:ext cx="65826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/>
              <a:t>Full HD</a:t>
            </a:r>
            <a:r>
              <a:rPr lang="ko-KR" altLang="en-US" sz="1400"/>
              <a:t> </a:t>
            </a:r>
            <a:r>
              <a:rPr lang="en-US" altLang="ko-KR" sz="1400"/>
              <a:t>(1920x1080) resolution network camera operate with </a:t>
            </a:r>
            <a:r>
              <a:rPr lang="ko-KR" altLang="en-US" sz="1400"/>
              <a:t> </a:t>
            </a:r>
            <a:r>
              <a:rPr lang="en-US" altLang="ko-KR" sz="1400"/>
              <a:t>DC12V</a:t>
            </a:r>
            <a:r>
              <a:rPr lang="ko-KR" altLang="en-US" sz="1400"/>
              <a:t>  </a:t>
            </a:r>
            <a:r>
              <a:rPr lang="en-US" altLang="ko-KR" sz="1400"/>
              <a:t>and </a:t>
            </a:r>
            <a:r>
              <a:rPr lang="ko-KR" altLang="en-US" sz="1400"/>
              <a:t> </a:t>
            </a:r>
            <a:r>
              <a:rPr lang="en-US" altLang="ko-KR" sz="1400"/>
              <a:t>Wifi. Support real time transmission and SD Card recording. You can check real-time video and recorded video through smart devices and PCs. Support MJPEG, H.264 format and ONVIP format.</a:t>
            </a:r>
            <a:endParaRPr lang="ko-KR" altLang="en-US" sz="1400"/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6FF1372A-6682-417B-B183-D57847EDA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540" y="9570905"/>
            <a:ext cx="36150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0"/>
            <a:r>
              <a:rPr kumimoji="0" lang="en-US" altLang="ko-KR" sz="1400" b="1">
                <a:solidFill>
                  <a:srgbClr val="0070C0"/>
                </a:solidFill>
                <a:latin typeface="Lucida Sans" pitchFamily="34" charset="0"/>
                <a:ea typeface="맑은 고딕" pitchFamily="50" charset="-127"/>
              </a:rPr>
              <a:t>DK </a:t>
            </a:r>
            <a:r>
              <a:rPr lang="en-US" altLang="ko-KR" sz="1400" b="1">
                <a:solidFill>
                  <a:srgbClr val="0070C0"/>
                </a:solidFill>
                <a:latin typeface="Lucida Sans" pitchFamily="34" charset="0"/>
                <a:ea typeface="맑은 고딕" pitchFamily="50" charset="-127"/>
              </a:rPr>
              <a:t>solutions</a:t>
            </a:r>
            <a:r>
              <a:rPr kumimoji="0" lang="en-US" altLang="ko-KR" sz="1400" b="1">
                <a:solidFill>
                  <a:srgbClr val="0070C0"/>
                </a:solidFill>
                <a:latin typeface="Lucida Sans" pitchFamily="34" charset="0"/>
                <a:ea typeface="맑은 고딕" pitchFamily="50" charset="-127"/>
              </a:rPr>
              <a:t> </a:t>
            </a:r>
            <a:r>
              <a:rPr kumimoji="0" lang="ko-KR" altLang="en-US" sz="1400" b="1" dirty="0">
                <a:solidFill>
                  <a:srgbClr val="0070C0"/>
                </a:solidFill>
                <a:latin typeface="Lucida Sans" pitchFamily="34" charset="0"/>
                <a:ea typeface="맑은 고딕" pitchFamily="50" charset="-127"/>
              </a:rPr>
              <a:t>｜</a:t>
            </a:r>
            <a:r>
              <a:rPr kumimoji="0" lang="en-US" altLang="ko-KR" sz="1400" b="1" dirty="0">
                <a:solidFill>
                  <a:srgbClr val="0070C0"/>
                </a:solidFill>
                <a:latin typeface="Lucida Sans" pitchFamily="34" charset="0"/>
                <a:ea typeface="맑은 고딕" pitchFamily="50" charset="-127"/>
              </a:rPr>
              <a:t> http://gogocctv.com </a:t>
            </a:r>
            <a:endParaRPr kumimoji="0" lang="ko-KR" altLang="en-US" sz="1200" b="1" dirty="0">
              <a:solidFill>
                <a:srgbClr val="0070C0"/>
              </a:solidFill>
              <a:latin typeface="Lucida Sans" pitchFamily="34" charset="0"/>
              <a:ea typeface="맑은 고딕" pitchFamily="50" charset="-127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89E2B02E-CA8E-440C-B2F6-A6B1E66FC9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92" t="12253" r="6499"/>
          <a:stretch/>
        </p:blipFill>
        <p:spPr>
          <a:xfrm>
            <a:off x="4485467" y="2169029"/>
            <a:ext cx="2165269" cy="313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59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BD997500-DC84-4C34-8F8C-4F4BD11190C0}"/>
              </a:ext>
            </a:extLst>
          </p:cNvPr>
          <p:cNvGraphicFramePr>
            <a:graphicFrameLocks noGrp="1"/>
          </p:cNvGraphicFramePr>
          <p:nvPr/>
        </p:nvGraphicFramePr>
        <p:xfrm>
          <a:off x="251213" y="1136966"/>
          <a:ext cx="6355574" cy="8559747"/>
        </p:xfrm>
        <a:graphic>
          <a:graphicData uri="http://schemas.openxmlformats.org/drawingml/2006/table">
            <a:tbl>
              <a:tblPr firstRow="1" firstCol="1" bandRow="1" bandCol="1">
                <a:tableStyleId>{2D5ABB26-0587-4C30-8999-92F81FD0307C}</a:tableStyleId>
              </a:tblPr>
              <a:tblGrid>
                <a:gridCol w="857866">
                  <a:extLst>
                    <a:ext uri="{9D8B030D-6E8A-4147-A177-3AD203B41FA5}">
                      <a16:colId xmlns:a16="http://schemas.microsoft.com/office/drawing/2014/main" val="1718317814"/>
                    </a:ext>
                  </a:extLst>
                </a:gridCol>
                <a:gridCol w="1126826">
                  <a:extLst>
                    <a:ext uri="{9D8B030D-6E8A-4147-A177-3AD203B41FA5}">
                      <a16:colId xmlns:a16="http://schemas.microsoft.com/office/drawing/2014/main" val="3443052428"/>
                    </a:ext>
                  </a:extLst>
                </a:gridCol>
                <a:gridCol w="4370882">
                  <a:extLst>
                    <a:ext uri="{9D8B030D-6E8A-4147-A177-3AD203B41FA5}">
                      <a16:colId xmlns:a16="http://schemas.microsoft.com/office/drawing/2014/main" val="792672748"/>
                    </a:ext>
                  </a:extLst>
                </a:gridCol>
              </a:tblGrid>
              <a:tr h="188588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Model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Network Camera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64848510"/>
                  </a:ext>
                </a:extLst>
              </a:tr>
              <a:tr h="13510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Lens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Fixed-focal 2.9mm, F2.5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7240222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Angle of View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115</a:t>
                      </a:r>
                      <a:r>
                        <a:rPr lang="ko-KR" sz="700">
                          <a:effectLst/>
                        </a:rPr>
                        <a:t>°</a:t>
                      </a:r>
                      <a:r>
                        <a:rPr lang="en-US" sz="700">
                          <a:effectLst/>
                        </a:rPr>
                        <a:t>(H)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92940889"/>
                  </a:ext>
                </a:extLst>
              </a:tr>
              <a:tr h="140738">
                <a:tc row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Image Sensor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Type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1/2.9” SONY Exmor CMOS sensor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39193838"/>
                  </a:ext>
                </a:extLst>
              </a:tr>
              <a:tr h="14073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Pixels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1920(H) x 1080(V)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8645509"/>
                  </a:ext>
                </a:extLst>
              </a:tr>
              <a:tr h="13510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Min. Illumination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Color: 0.2Lux@F2.5 / BW: 0Lux@F2.5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11124253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Scanning Mode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Progressive Scan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2191119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Wide Dynamic Range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YES(72dB)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22154655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Day and Night Mode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True D/N (Auto, Day, Night)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06608226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Noise Reduction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2DNR, 3DNR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2339613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Digital Zoom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Yes (ROI)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55936978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Exposure Control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Auto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74310572"/>
                  </a:ext>
                </a:extLst>
              </a:tr>
              <a:tr h="225180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White Balance Control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Auto, Incandescent, Fluorescent, Outdoor, Manual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11187844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Back Light Compensation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Yes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08900668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Image effect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Flip, Mirror, Aisle, Defog, HLC, S-LDC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1760404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Flicker Free Mode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50Hz, 60Hz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79811851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Shutter Speed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Auto(1/10,000 ~ 1sec), Manual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0568825"/>
                  </a:ext>
                </a:extLst>
              </a:tr>
              <a:tr h="140738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VIDEO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28796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Compression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H.264(Baseline, Main, High Profile), MJPEG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02173229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Bitrate Control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CVBR, VBR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3933842"/>
                  </a:ext>
                </a:extLst>
              </a:tr>
              <a:tr h="189376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Resolution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1920x1080, 1280x1024, 1280x960, 1280x720, 1024x768, 704x576, 704x480, 640x480, 640x360, 320x240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0624594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Frame Rate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Max. 25/30fps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81802867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Streaming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25/30fps(Quad Stream: H.264 x 3, MJPEG x 1)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8059139"/>
                  </a:ext>
                </a:extLst>
              </a:tr>
              <a:tr h="140738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SYSTEM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760025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Video Contents Analysis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 Tampering, Line Detector, Field Detector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55644200"/>
                  </a:ext>
                </a:extLst>
              </a:tr>
              <a:tr h="225180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Motion Detection Area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16 Programmable Area (Include Area 8, Exclude Area 8)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52656981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Privacy Mask Zone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8 Programmable Zone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47005947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FTP Uploading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MJPEG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1925905"/>
                  </a:ext>
                </a:extLst>
              </a:tr>
              <a:tr h="225180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Event Notification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E-mail, FTP, Notification Server, XML Notification, Audio Alert, AIHM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64129127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Login Authority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Administrator, Operator, Guest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02413196"/>
                  </a:ext>
                </a:extLst>
              </a:tr>
              <a:tr h="140738">
                <a:tc row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Event </a:t>
                      </a:r>
                      <a:endParaRPr lang="ko-KR" sz="700">
                        <a:effectLst/>
                      </a:endParaRPr>
                    </a:p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Buffering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FTP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Pre: 30sec, Post: 30sec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5930990"/>
                  </a:ext>
                </a:extLst>
              </a:tr>
              <a:tr h="19703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SD Record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Pre: 10sec, Post: 60sec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5717447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Manual Trigger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4 Programmable Trigger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27273615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Security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Multi User Authority, IP Filtering, HTTPS, SSL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6774476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Network Time Sync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NTP Server, Synchronized Computer, Manual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78658350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Software Reset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Restart, Reset, Factory Default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72282617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Hardware Factory Reset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Yes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57074014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Auto Recovery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Backup, Restore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84841209"/>
                  </a:ext>
                </a:extLst>
              </a:tr>
              <a:tr h="225180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Remote Upgrade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Web Browsing(IE, Chrome, Safari, Firefox), SmartManager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2671791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SD Recording Mode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Event, Continuous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25001141"/>
                  </a:ext>
                </a:extLst>
              </a:tr>
              <a:tr h="140738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NETWORK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0076758"/>
                  </a:ext>
                </a:extLst>
              </a:tr>
              <a:tr h="201946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Protocols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TCP/IP, UDP, IPv4/v6, HTTP, HTTPS, QoS, FTP, UPnP, RTP, RTSP, RTCP, DHCP, ARP, Zeroconf,  Bonjour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85674374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Client Software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Web, SmartManager, Client S/W, Mobile S/W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80189321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Max. User Connection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Live: 10 Users, Playback: 3 Users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47890681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API Support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Open API, ONVIF Compliance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54384690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Mobile Support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Android, i-OS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3667272"/>
                  </a:ext>
                </a:extLst>
              </a:tr>
              <a:tr h="140738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EXTERNAL IN/OUT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3121477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Ethernet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RJ-45(10/100Base-T)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62993521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u-SD Card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SDHC/SDXC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40640488"/>
                  </a:ext>
                </a:extLst>
              </a:tr>
              <a:tr h="140738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ETC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7114071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Operating Humidity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0 ~ 90% RH(Non-condensing)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84215707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Operating Temperature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-10°C ~ 45°C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76455779"/>
                  </a:ext>
                </a:extLst>
              </a:tr>
              <a:tr h="154811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Power Supply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12VDC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21123337"/>
                  </a:ext>
                </a:extLst>
              </a:tr>
              <a:tr h="13510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Power Consumption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420mA(5W)@12VDC 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9812953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Dimensions(WxHxD)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97(W)x131(H)x63.3(D)mm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30381435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Net Weight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Approx  370g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45890847"/>
                  </a:ext>
                </a:extLst>
              </a:tr>
              <a:tr h="129478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o-KR" sz="700">
                          <a:effectLst/>
                        </a:rPr>
                        <a:t>※</a:t>
                      </a:r>
                      <a:r>
                        <a:rPr lang="en-US" sz="700">
                          <a:effectLst/>
                        </a:rPr>
                        <a:t> Specifications are subject to change without notice.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402069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C361B0D-C8F9-4FA9-8335-D940BA68E86E}"/>
              </a:ext>
            </a:extLst>
          </p:cNvPr>
          <p:cNvSpPr txBox="1"/>
          <p:nvPr/>
        </p:nvSpPr>
        <p:spPr>
          <a:xfrm>
            <a:off x="251213" y="859967"/>
            <a:ext cx="10764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/>
              <a:t>Specifications</a:t>
            </a:r>
            <a:r>
              <a:rPr lang="ko-KR" altLang="en-US" sz="1200"/>
              <a:t> </a:t>
            </a: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12A8F2BD-8639-472F-B35E-E3BB5EAC55A4}"/>
              </a:ext>
            </a:extLst>
          </p:cNvPr>
          <p:cNvGrpSpPr/>
          <p:nvPr/>
        </p:nvGrpSpPr>
        <p:grpSpPr>
          <a:xfrm>
            <a:off x="1" y="758432"/>
            <a:ext cx="6858000" cy="173644"/>
            <a:chOff x="194354" y="750744"/>
            <a:chExt cx="5572126" cy="175419"/>
          </a:xfrm>
        </p:grpSpPr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2D0F90D4-BBA6-4580-BD5A-7A23D5CB9175}"/>
                </a:ext>
              </a:extLst>
            </p:cNvPr>
            <p:cNvSpPr/>
            <p:nvPr/>
          </p:nvSpPr>
          <p:spPr>
            <a:xfrm>
              <a:off x="194354" y="750744"/>
              <a:ext cx="3731518" cy="1754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0">
                <a:defRPr/>
              </a:pPr>
              <a:endParaRPr lang="ko-KR" altLang="en-US" sz="1463"/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EA798E5A-112F-413F-A22F-ABDF7ED80741}"/>
                </a:ext>
              </a:extLst>
            </p:cNvPr>
            <p:cNvSpPr/>
            <p:nvPr/>
          </p:nvSpPr>
          <p:spPr>
            <a:xfrm>
              <a:off x="3916844" y="750744"/>
              <a:ext cx="1849636" cy="17541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0">
                <a:defRPr/>
              </a:pPr>
              <a:endParaRPr lang="ko-KR" altLang="en-US" sz="1463"/>
            </a:p>
          </p:txBody>
        </p:sp>
      </p:grpSp>
      <p:sp>
        <p:nvSpPr>
          <p:cNvPr id="12" name="TextBox 14">
            <a:extLst>
              <a:ext uri="{FF2B5EF4-FFF2-40B4-BE49-F238E27FC236}">
                <a16:creationId xmlns:a16="http://schemas.microsoft.com/office/drawing/2014/main" id="{2BC8B1EE-50C5-4591-A45A-82EB769C82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540" y="9570905"/>
            <a:ext cx="36150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0"/>
            <a:r>
              <a:rPr kumimoji="0" lang="en-US" altLang="ko-KR" sz="1400" b="1">
                <a:solidFill>
                  <a:srgbClr val="0070C0"/>
                </a:solidFill>
                <a:latin typeface="Lucida Sans" pitchFamily="34" charset="0"/>
                <a:ea typeface="맑은 고딕" pitchFamily="50" charset="-127"/>
              </a:rPr>
              <a:t>DK </a:t>
            </a:r>
            <a:r>
              <a:rPr lang="en-US" altLang="ko-KR" sz="1400" b="1">
                <a:solidFill>
                  <a:srgbClr val="0070C0"/>
                </a:solidFill>
                <a:latin typeface="Lucida Sans" pitchFamily="34" charset="0"/>
                <a:ea typeface="맑은 고딕" pitchFamily="50" charset="-127"/>
              </a:rPr>
              <a:t>solutions</a:t>
            </a:r>
            <a:r>
              <a:rPr kumimoji="0" lang="en-US" altLang="ko-KR" sz="1400" b="1">
                <a:solidFill>
                  <a:srgbClr val="0070C0"/>
                </a:solidFill>
                <a:latin typeface="Lucida Sans" pitchFamily="34" charset="0"/>
                <a:ea typeface="맑은 고딕" pitchFamily="50" charset="-127"/>
              </a:rPr>
              <a:t> </a:t>
            </a:r>
            <a:r>
              <a:rPr kumimoji="0" lang="ko-KR" altLang="en-US" sz="1400" b="1" dirty="0">
                <a:solidFill>
                  <a:srgbClr val="0070C0"/>
                </a:solidFill>
                <a:latin typeface="Lucida Sans" pitchFamily="34" charset="0"/>
                <a:ea typeface="맑은 고딕" pitchFamily="50" charset="-127"/>
              </a:rPr>
              <a:t>｜</a:t>
            </a:r>
            <a:r>
              <a:rPr kumimoji="0" lang="en-US" altLang="ko-KR" sz="1400" b="1" dirty="0">
                <a:solidFill>
                  <a:srgbClr val="0070C0"/>
                </a:solidFill>
                <a:latin typeface="Lucida Sans" pitchFamily="34" charset="0"/>
                <a:ea typeface="맑은 고딕" pitchFamily="50" charset="-127"/>
              </a:rPr>
              <a:t> http://gogocctv.com </a:t>
            </a:r>
            <a:endParaRPr kumimoji="0" lang="ko-KR" altLang="en-US" sz="1200" b="1" dirty="0">
              <a:solidFill>
                <a:srgbClr val="0070C0"/>
              </a:solidFill>
              <a:latin typeface="Lucida Sans" pitchFamily="34" charset="0"/>
              <a:ea typeface="맑은 고딕" pitchFamily="50" charset="-127"/>
            </a:endParaRPr>
          </a:p>
        </p:txBody>
      </p:sp>
      <p:sp>
        <p:nvSpPr>
          <p:cNvPr id="13" name="제목 1">
            <a:extLst>
              <a:ext uri="{FF2B5EF4-FFF2-40B4-BE49-F238E27FC236}">
                <a16:creationId xmlns:a16="http://schemas.microsoft.com/office/drawing/2014/main" id="{5592B002-E1AF-4B33-A373-27D5D7B15406}"/>
              </a:ext>
            </a:extLst>
          </p:cNvPr>
          <p:cNvSpPr txBox="1">
            <a:spLocks/>
          </p:cNvSpPr>
          <p:nvPr/>
        </p:nvSpPr>
        <p:spPr>
          <a:xfrm>
            <a:off x="142604" y="-184026"/>
            <a:ext cx="6777338" cy="12683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000"/>
              <a:t>Wifi Network Camera with 24-hour automatic recording</a:t>
            </a:r>
            <a:endParaRPr lang="ko-KR" altLang="en-US" sz="2000"/>
          </a:p>
        </p:txBody>
      </p:sp>
    </p:spTree>
    <p:extLst>
      <p:ext uri="{BB962C8B-B14F-4D97-AF65-F5344CB8AC3E}">
        <p14:creationId xmlns:p14="http://schemas.microsoft.com/office/powerpoint/2010/main" val="3314377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5A20F568-2D45-E5CC-ADAB-0F4B39F69F1D}"/>
              </a:ext>
            </a:extLst>
          </p:cNvPr>
          <p:cNvSpPr/>
          <p:nvPr/>
        </p:nvSpPr>
        <p:spPr>
          <a:xfrm>
            <a:off x="0" y="-28967"/>
            <a:ext cx="6858000" cy="11034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/>
              <a:t>무선 </a:t>
            </a:r>
            <a:r>
              <a:rPr lang="en-US" altLang="ko-KR" sz="2800" dirty="0"/>
              <a:t>AP</a:t>
            </a:r>
            <a:r>
              <a:rPr lang="en-US" altLang="ko-KR" sz="2400" dirty="0"/>
              <a:t> </a:t>
            </a:r>
            <a:r>
              <a:rPr lang="ko-KR" altLang="en-US" sz="2400" dirty="0"/>
              <a:t>블랙박스 카메라 일체형  </a:t>
            </a:r>
            <a:r>
              <a:rPr lang="en-US" altLang="ko-KR" sz="3600" b="1" dirty="0"/>
              <a:t>LED</a:t>
            </a:r>
            <a:r>
              <a:rPr lang="en-US" altLang="ko-KR" sz="3200" b="1" dirty="0"/>
              <a:t> </a:t>
            </a:r>
            <a:r>
              <a:rPr lang="ko-KR" altLang="en-US" sz="3200" b="1" dirty="0"/>
              <a:t>보안등</a:t>
            </a:r>
            <a:endParaRPr lang="en-US" altLang="ko-KR" sz="3200" b="1" dirty="0"/>
          </a:p>
          <a:p>
            <a:pPr algn="ctr"/>
            <a:r>
              <a:rPr lang="en-US" altLang="ko-KR" sz="2000" b="1" dirty="0"/>
              <a:t>- </a:t>
            </a:r>
            <a:r>
              <a:rPr lang="ko-KR" altLang="en-US" sz="2000" b="1" dirty="0"/>
              <a:t>다세대   주차 관리 </a:t>
            </a:r>
            <a:r>
              <a:rPr lang="en-US" altLang="ko-KR" sz="2000" b="1" dirty="0"/>
              <a:t>-</a:t>
            </a:r>
            <a:endParaRPr lang="ko-KR" altLang="en-US" sz="1600" b="1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25C8F8A4-5864-849E-187F-BDC286D61000}"/>
              </a:ext>
            </a:extLst>
          </p:cNvPr>
          <p:cNvSpPr/>
          <p:nvPr/>
        </p:nvSpPr>
        <p:spPr>
          <a:xfrm>
            <a:off x="4893186" y="1074511"/>
            <a:ext cx="1964814" cy="82160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96F4E14C-E318-C072-2F24-EFB5F8242739}"/>
              </a:ext>
            </a:extLst>
          </p:cNvPr>
          <p:cNvSpPr/>
          <p:nvPr/>
        </p:nvSpPr>
        <p:spPr>
          <a:xfrm>
            <a:off x="0" y="9290538"/>
            <a:ext cx="6858000" cy="6154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DK </a:t>
            </a:r>
            <a:r>
              <a:rPr lang="ko-KR" altLang="en-US" dirty="0">
                <a:solidFill>
                  <a:schemeClr val="tx1"/>
                </a:solidFill>
              </a:rPr>
              <a:t>솔루션 </a:t>
            </a:r>
            <a:r>
              <a:rPr lang="ko-KR" altLang="en-US" dirty="0" err="1">
                <a:solidFill>
                  <a:schemeClr val="tx1"/>
                </a:solidFill>
              </a:rPr>
              <a:t>ㅣ</a:t>
            </a:r>
            <a:r>
              <a:rPr lang="ko-KR" altLang="en-US" dirty="0">
                <a:solidFill>
                  <a:schemeClr val="tx1"/>
                </a:solidFill>
              </a:rPr>
              <a:t> </a:t>
            </a:r>
            <a:r>
              <a:rPr lang="en-US" altLang="ko-KR" dirty="0">
                <a:solidFill>
                  <a:schemeClr val="tx1"/>
                </a:solidFill>
                <a:hlinkClick r:id="rId2"/>
              </a:rPr>
              <a:t>dkahn@dksolutions.co.kr</a:t>
            </a:r>
            <a:r>
              <a:rPr lang="en-US" altLang="ko-KR" dirty="0">
                <a:solidFill>
                  <a:schemeClr val="tx1"/>
                </a:solidFill>
              </a:rPr>
              <a:t>, T</a:t>
            </a:r>
            <a:r>
              <a:rPr lang="ko-KR" altLang="en-US" dirty="0">
                <a:solidFill>
                  <a:schemeClr val="tx1"/>
                </a:solidFill>
              </a:rPr>
              <a:t> </a:t>
            </a:r>
            <a:r>
              <a:rPr lang="en-US" altLang="ko-KR" dirty="0">
                <a:solidFill>
                  <a:schemeClr val="tx1"/>
                </a:solidFill>
              </a:rPr>
              <a:t>:</a:t>
            </a:r>
            <a:r>
              <a:rPr lang="ko-KR" altLang="en-US" dirty="0">
                <a:solidFill>
                  <a:schemeClr val="tx1"/>
                </a:solidFill>
              </a:rPr>
              <a:t> </a:t>
            </a:r>
            <a:r>
              <a:rPr lang="en-US" altLang="ko-KR" dirty="0">
                <a:solidFill>
                  <a:schemeClr val="tx1"/>
                </a:solidFill>
              </a:rPr>
              <a:t>010 9180 6256</a:t>
            </a:r>
            <a:endParaRPr lang="ko-KR" altLang="en-US" dirty="0">
              <a:solidFill>
                <a:schemeClr val="tx1"/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6719651A-C2C0-CA1F-3A68-7A34F46EF4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360"/>
          <a:stretch/>
        </p:blipFill>
        <p:spPr>
          <a:xfrm>
            <a:off x="4966553" y="5573525"/>
            <a:ext cx="1818079" cy="3063664"/>
          </a:xfrm>
          <a:prstGeom prst="rect">
            <a:avLst/>
          </a:prstGeom>
        </p:spPr>
      </p:pic>
      <p:pic>
        <p:nvPicPr>
          <p:cNvPr id="7" name="내용 개체 틀 4">
            <a:extLst>
              <a:ext uri="{FF2B5EF4-FFF2-40B4-BE49-F238E27FC236}">
                <a16:creationId xmlns:a16="http://schemas.microsoft.com/office/drawing/2014/main" id="{A16EA78C-4AF5-47C1-5B12-69CC5DDC8F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791" y="1183354"/>
            <a:ext cx="1818079" cy="3386616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7FAEB3-D39A-55A6-D48C-141140633F0C}"/>
              </a:ext>
            </a:extLst>
          </p:cNvPr>
          <p:cNvSpPr txBox="1"/>
          <p:nvPr/>
        </p:nvSpPr>
        <p:spPr>
          <a:xfrm>
            <a:off x="152398" y="5542349"/>
            <a:ext cx="466742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보안등 블랙박스 카메라는 무선 네트워크를 지원하는</a:t>
            </a:r>
            <a:r>
              <a:rPr lang="en-US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IP </a:t>
            </a:r>
            <a:r>
              <a:rPr lang="ko-KR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카메라</a:t>
            </a:r>
            <a:r>
              <a:rPr lang="en-US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입니다</a:t>
            </a:r>
            <a:r>
              <a:rPr lang="en-US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. </a:t>
            </a:r>
            <a:r>
              <a:rPr lang="ko-KR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뛰어난 내구성과</a:t>
            </a:r>
            <a:r>
              <a:rPr lang="en-US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IP 66 </a:t>
            </a:r>
            <a:r>
              <a:rPr lang="ko-KR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방식</a:t>
            </a:r>
            <a:r>
              <a:rPr lang="ko-KR" altLang="en-US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으로</a:t>
            </a:r>
            <a:r>
              <a:rPr lang="ko-KR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방진 방수 기능을 지원합니다</a:t>
            </a:r>
            <a:r>
              <a:rPr lang="en-US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. </a:t>
            </a:r>
          </a:p>
          <a:p>
            <a:r>
              <a:rPr lang="ko-KR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보안등 등기구에</a:t>
            </a:r>
            <a:r>
              <a:rPr lang="en-US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ko-KR" altLang="en-US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에너지 절감형 </a:t>
            </a:r>
            <a:r>
              <a:rPr lang="en-US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50W </a:t>
            </a:r>
            <a:r>
              <a:rPr lang="ko-KR" altLang="en-US" sz="1200" kern="100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고휘도</a:t>
            </a:r>
            <a:r>
              <a:rPr lang="ko-KR" altLang="en-US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en-US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LED </a:t>
            </a:r>
            <a:r>
              <a:rPr lang="ko-KR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조명기기와 함께 삽입 가능하도록 디자인까지 고려</a:t>
            </a:r>
            <a:r>
              <a:rPr lang="ko-KR" altLang="en-US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하여 제작된 </a:t>
            </a:r>
            <a:r>
              <a:rPr lang="ko-KR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브라켓</a:t>
            </a:r>
            <a:r>
              <a:rPr lang="ko-KR" altLang="en-US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은</a:t>
            </a:r>
            <a:r>
              <a:rPr lang="en-US" altLang="ko-KR" sz="1200" kern="100" dirty="0"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ko-KR" altLang="en-US" sz="1200" kern="100" dirty="0"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카메라 각도 조절 및 </a:t>
            </a:r>
            <a:r>
              <a:rPr lang="ko-KR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필요시 카메라를 쉽게 등기구에서 분리 할 수 있도록 구성되어 있습니다</a:t>
            </a:r>
            <a:r>
              <a:rPr lang="en-US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. </a:t>
            </a:r>
          </a:p>
          <a:p>
            <a:r>
              <a:rPr lang="en-US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CCTV </a:t>
            </a:r>
            <a:r>
              <a:rPr lang="ko-KR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및 네트워크에 대한 지식 및 기술이 전혀 없어도</a:t>
            </a:r>
            <a:r>
              <a:rPr lang="en-US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DC12V </a:t>
            </a:r>
            <a:r>
              <a:rPr lang="ko-KR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전원만 인가 하면 바로 작동 할 수 있도록 제작되었습니다</a:t>
            </a:r>
            <a:r>
              <a:rPr lang="en-US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. </a:t>
            </a:r>
          </a:p>
          <a:p>
            <a:r>
              <a:rPr lang="ko-KR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따라서</a:t>
            </a:r>
            <a:r>
              <a:rPr lang="en-US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CCTV </a:t>
            </a:r>
            <a:r>
              <a:rPr lang="ko-KR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공사가 따로 필요 없고 블랙박스 카메라용 상시 전원 만 인가하면</a:t>
            </a:r>
            <a:r>
              <a:rPr lang="en-US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24</a:t>
            </a:r>
            <a:r>
              <a:rPr lang="ko-KR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시간</a:t>
            </a:r>
            <a:r>
              <a:rPr lang="en-US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365</a:t>
            </a:r>
            <a:r>
              <a:rPr lang="ko-KR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일 지속적으로 영상을 촬영하고 녹화 할 수 있습니다</a:t>
            </a:r>
            <a:r>
              <a:rPr lang="en-US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. </a:t>
            </a:r>
          </a:p>
          <a:p>
            <a:r>
              <a:rPr lang="ko-KR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넓은 지역을 커버하기 위하여 카메라는</a:t>
            </a:r>
            <a:r>
              <a:rPr lang="en-US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115</a:t>
            </a:r>
            <a:r>
              <a:rPr lang="ko-KR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도 광각의 렌즈를 장착하고</a:t>
            </a:r>
            <a:r>
              <a:rPr lang="en-US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Full HD </a:t>
            </a:r>
            <a:r>
              <a:rPr lang="ko-KR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고해상도 </a:t>
            </a:r>
            <a:r>
              <a:rPr lang="en-US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ko-KR" altLang="en-US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영상을 제공합니다</a:t>
            </a:r>
            <a:r>
              <a:rPr lang="en-US" altLang="ko-KR" sz="12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. </a:t>
            </a:r>
          </a:p>
          <a:p>
            <a:r>
              <a:rPr lang="ko-KR" altLang="en-US" sz="1200" dirty="0"/>
              <a:t>카메라에서 제공되는 </a:t>
            </a:r>
            <a:r>
              <a:rPr lang="en-US" altLang="ko-KR" sz="1200" dirty="0" err="1"/>
              <a:t>wifi</a:t>
            </a:r>
            <a:r>
              <a:rPr lang="en-US" altLang="ko-KR" sz="1200" dirty="0"/>
              <a:t> </a:t>
            </a:r>
            <a:r>
              <a:rPr lang="ko-KR" altLang="en-US" sz="1200" dirty="0"/>
              <a:t>에 핸드폰이나 노트북으로  현장에서 직접 </a:t>
            </a:r>
            <a:r>
              <a:rPr lang="ko-KR" altLang="en-US" sz="1200" dirty="0" err="1"/>
              <a:t>카매라에</a:t>
            </a:r>
            <a:r>
              <a:rPr lang="ko-KR" altLang="en-US" sz="1200" dirty="0"/>
              <a:t> 접속</a:t>
            </a:r>
            <a:r>
              <a:rPr lang="en-US" altLang="ko-KR" sz="1200" dirty="0"/>
              <a:t>(AP </a:t>
            </a:r>
            <a:r>
              <a:rPr lang="ko-KR" altLang="en-US" sz="1200" dirty="0"/>
              <a:t>모드 기본</a:t>
            </a:r>
            <a:r>
              <a:rPr lang="en-US" altLang="ko-KR" sz="1200" dirty="0"/>
              <a:t>) </a:t>
            </a:r>
            <a:r>
              <a:rPr lang="ko-KR" altLang="en-US" sz="1200" dirty="0"/>
              <a:t>을 통하여 카메라 설정</a:t>
            </a:r>
            <a:r>
              <a:rPr lang="en-US" altLang="ko-KR" sz="1200" dirty="0"/>
              <a:t>, </a:t>
            </a:r>
            <a:r>
              <a:rPr lang="ko-KR" altLang="en-US" sz="1200" dirty="0"/>
              <a:t>실시간 영상 모니터링</a:t>
            </a:r>
            <a:r>
              <a:rPr lang="en-US" altLang="ko-KR" sz="1200" dirty="0"/>
              <a:t>, </a:t>
            </a:r>
            <a:r>
              <a:rPr lang="ko-KR" altLang="en-US" sz="1200" dirty="0"/>
              <a:t>녹화 영상 재생 및 다운로드 등을 할 수 있습니다</a:t>
            </a:r>
            <a:r>
              <a:rPr lang="en-US" altLang="ko-KR" sz="1200" dirty="0"/>
              <a:t>.</a:t>
            </a:r>
            <a:endParaRPr lang="ko-KR" altLang="ko-KR" sz="1200" kern="100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D36FF73D-952B-44B1-B9A2-B6D09C0D58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80" t="-322" r="-2372" b="322"/>
          <a:stretch/>
        </p:blipFill>
        <p:spPr>
          <a:xfrm>
            <a:off x="73368" y="1183354"/>
            <a:ext cx="4893185" cy="418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900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5A20F568-2D45-E5CC-ADAB-0F4B39F69F1D}"/>
              </a:ext>
            </a:extLst>
          </p:cNvPr>
          <p:cNvSpPr/>
          <p:nvPr/>
        </p:nvSpPr>
        <p:spPr>
          <a:xfrm>
            <a:off x="0" y="-28967"/>
            <a:ext cx="6858000" cy="11034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/>
              <a:t>무선 </a:t>
            </a:r>
            <a:r>
              <a:rPr lang="en-US" altLang="ko-KR" sz="2800" dirty="0"/>
              <a:t>AP</a:t>
            </a:r>
            <a:r>
              <a:rPr lang="en-US" altLang="ko-KR" sz="2400" dirty="0"/>
              <a:t> </a:t>
            </a:r>
            <a:r>
              <a:rPr lang="ko-KR" altLang="en-US" sz="2400" dirty="0"/>
              <a:t>블랙박스 카메라 일체형  </a:t>
            </a:r>
            <a:r>
              <a:rPr lang="en-US" altLang="ko-KR" sz="3600" b="1" dirty="0"/>
              <a:t>LED</a:t>
            </a:r>
            <a:r>
              <a:rPr lang="en-US" altLang="ko-KR" sz="3200" b="1" dirty="0"/>
              <a:t> </a:t>
            </a:r>
            <a:r>
              <a:rPr lang="ko-KR" altLang="en-US" sz="3200" b="1" dirty="0"/>
              <a:t>보안등</a:t>
            </a:r>
            <a:endParaRPr lang="en-US" altLang="ko-KR" sz="3200" b="1" dirty="0"/>
          </a:p>
          <a:p>
            <a:pPr algn="ctr"/>
            <a:r>
              <a:rPr lang="en-US" altLang="ko-KR" sz="2000" b="1" dirty="0"/>
              <a:t>- </a:t>
            </a:r>
            <a:r>
              <a:rPr lang="ko-KR" altLang="en-US" sz="2000" b="1" dirty="0"/>
              <a:t> 진입로 출입  관리 </a:t>
            </a:r>
            <a:r>
              <a:rPr lang="en-US" altLang="ko-KR" sz="2000" b="1" dirty="0"/>
              <a:t>-</a:t>
            </a:r>
            <a:endParaRPr lang="ko-KR" altLang="en-US" sz="1600" b="1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25C8F8A4-5864-849E-187F-BDC286D61000}"/>
              </a:ext>
            </a:extLst>
          </p:cNvPr>
          <p:cNvSpPr/>
          <p:nvPr/>
        </p:nvSpPr>
        <p:spPr>
          <a:xfrm>
            <a:off x="4893186" y="1074511"/>
            <a:ext cx="1964814" cy="82160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96F4E14C-E318-C072-2F24-EFB5F8242739}"/>
              </a:ext>
            </a:extLst>
          </p:cNvPr>
          <p:cNvSpPr/>
          <p:nvPr/>
        </p:nvSpPr>
        <p:spPr>
          <a:xfrm>
            <a:off x="0" y="9290538"/>
            <a:ext cx="6858000" cy="6154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DK </a:t>
            </a:r>
            <a:r>
              <a:rPr lang="ko-KR" altLang="en-US" dirty="0">
                <a:solidFill>
                  <a:schemeClr val="tx1"/>
                </a:solidFill>
              </a:rPr>
              <a:t>솔루션 </a:t>
            </a:r>
            <a:r>
              <a:rPr lang="ko-KR" altLang="en-US" dirty="0" err="1">
                <a:solidFill>
                  <a:schemeClr val="tx1"/>
                </a:solidFill>
              </a:rPr>
              <a:t>ㅣ</a:t>
            </a:r>
            <a:r>
              <a:rPr lang="ko-KR" altLang="en-US" dirty="0">
                <a:solidFill>
                  <a:schemeClr val="tx1"/>
                </a:solidFill>
              </a:rPr>
              <a:t> </a:t>
            </a:r>
            <a:r>
              <a:rPr lang="en-US" altLang="ko-KR" dirty="0">
                <a:solidFill>
                  <a:schemeClr val="tx1"/>
                </a:solidFill>
                <a:hlinkClick r:id="rId2"/>
              </a:rPr>
              <a:t>dkahn@dksolutions.co.kr</a:t>
            </a:r>
            <a:r>
              <a:rPr lang="en-US" altLang="ko-KR" dirty="0">
                <a:solidFill>
                  <a:schemeClr val="tx1"/>
                </a:solidFill>
              </a:rPr>
              <a:t>, T</a:t>
            </a:r>
            <a:r>
              <a:rPr lang="ko-KR" altLang="en-US" dirty="0">
                <a:solidFill>
                  <a:schemeClr val="tx1"/>
                </a:solidFill>
              </a:rPr>
              <a:t> </a:t>
            </a:r>
            <a:r>
              <a:rPr lang="en-US" altLang="ko-KR" dirty="0">
                <a:solidFill>
                  <a:schemeClr val="tx1"/>
                </a:solidFill>
              </a:rPr>
              <a:t>:</a:t>
            </a:r>
            <a:r>
              <a:rPr lang="ko-KR" altLang="en-US" dirty="0">
                <a:solidFill>
                  <a:schemeClr val="tx1"/>
                </a:solidFill>
              </a:rPr>
              <a:t> </a:t>
            </a:r>
            <a:r>
              <a:rPr lang="en-US" altLang="ko-KR" dirty="0">
                <a:solidFill>
                  <a:schemeClr val="tx1"/>
                </a:solidFill>
              </a:rPr>
              <a:t>010 9180 6256</a:t>
            </a:r>
            <a:endParaRPr lang="ko-KR" altLang="en-US" dirty="0">
              <a:solidFill>
                <a:schemeClr val="tx1"/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6719651A-C2C0-CA1F-3A68-7A34F46EF4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360"/>
          <a:stretch/>
        </p:blipFill>
        <p:spPr>
          <a:xfrm>
            <a:off x="4966553" y="5573525"/>
            <a:ext cx="1818079" cy="3063664"/>
          </a:xfrm>
          <a:prstGeom prst="rect">
            <a:avLst/>
          </a:prstGeom>
        </p:spPr>
      </p:pic>
      <p:pic>
        <p:nvPicPr>
          <p:cNvPr id="7" name="내용 개체 틀 4">
            <a:extLst>
              <a:ext uri="{FF2B5EF4-FFF2-40B4-BE49-F238E27FC236}">
                <a16:creationId xmlns:a16="http://schemas.microsoft.com/office/drawing/2014/main" id="{A16EA78C-4AF5-47C1-5B12-69CC5DDC8F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646" y="1183354"/>
            <a:ext cx="1818079" cy="3386616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7FAEB3-D39A-55A6-D48C-141140633F0C}"/>
              </a:ext>
            </a:extLst>
          </p:cNvPr>
          <p:cNvSpPr txBox="1"/>
          <p:nvPr/>
        </p:nvSpPr>
        <p:spPr>
          <a:xfrm>
            <a:off x="27710" y="4926590"/>
            <a:ext cx="466742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보안등 블랙박스 카메라는 무선 네트워크를 지원하는</a:t>
            </a:r>
            <a:r>
              <a:rPr lang="en-US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IP </a:t>
            </a:r>
            <a:r>
              <a:rPr lang="ko-KR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카메라</a:t>
            </a:r>
            <a:r>
              <a:rPr lang="en-US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입니다</a:t>
            </a:r>
            <a:r>
              <a:rPr lang="en-US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. </a:t>
            </a:r>
            <a:r>
              <a:rPr lang="ko-KR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뛰어난 내구성과</a:t>
            </a:r>
            <a:r>
              <a:rPr lang="en-US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IP 66 </a:t>
            </a:r>
            <a:r>
              <a:rPr lang="ko-KR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방식</a:t>
            </a:r>
            <a:r>
              <a:rPr lang="ko-KR" altLang="en-US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으로</a:t>
            </a:r>
            <a:r>
              <a:rPr lang="ko-KR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방진 방수 기능을 지원합니다</a:t>
            </a:r>
            <a:r>
              <a:rPr lang="en-US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. </a:t>
            </a:r>
          </a:p>
          <a:p>
            <a:r>
              <a:rPr lang="ko-KR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보안등 등기구에</a:t>
            </a:r>
            <a:r>
              <a:rPr lang="en-US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ko-KR" altLang="en-US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에너지 절감형 </a:t>
            </a:r>
            <a:r>
              <a:rPr lang="en-US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50W </a:t>
            </a:r>
            <a:r>
              <a:rPr lang="ko-KR" altLang="en-US" sz="1400" kern="100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고휘도</a:t>
            </a:r>
            <a:r>
              <a:rPr lang="ko-KR" altLang="en-US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en-US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LED </a:t>
            </a:r>
            <a:r>
              <a:rPr lang="ko-KR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조명기기와 함께 삽입 가능하도록 디자인까지 고려</a:t>
            </a:r>
            <a:r>
              <a:rPr lang="ko-KR" altLang="en-US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하여 제작된 </a:t>
            </a:r>
            <a:r>
              <a:rPr lang="ko-KR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브라켓</a:t>
            </a:r>
            <a:r>
              <a:rPr lang="ko-KR" altLang="en-US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은</a:t>
            </a:r>
            <a:r>
              <a:rPr lang="en-US" altLang="ko-KR" sz="1400" kern="100" dirty="0"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ko-KR" altLang="en-US" sz="1400" kern="100" dirty="0"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카메라 각도 조절 및 </a:t>
            </a:r>
            <a:r>
              <a:rPr lang="ko-KR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필요시 카메라를 쉽게 등기구에서 분리 할 수 있도록 구성되어 있습니다</a:t>
            </a:r>
            <a:r>
              <a:rPr lang="en-US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. </a:t>
            </a:r>
          </a:p>
          <a:p>
            <a:r>
              <a:rPr lang="en-US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CCTV </a:t>
            </a:r>
            <a:r>
              <a:rPr lang="ko-KR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및 네트워크에 대한 지식 및 기술이 전혀 없어도</a:t>
            </a:r>
            <a:r>
              <a:rPr lang="en-US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DC12V </a:t>
            </a:r>
            <a:r>
              <a:rPr lang="ko-KR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전원만 인가 하면 바로 작동 할 수 있도록 제작되었습니다</a:t>
            </a:r>
            <a:r>
              <a:rPr lang="en-US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. </a:t>
            </a:r>
          </a:p>
          <a:p>
            <a:r>
              <a:rPr lang="ko-KR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따라서</a:t>
            </a:r>
            <a:r>
              <a:rPr lang="en-US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CCTV </a:t>
            </a:r>
            <a:r>
              <a:rPr lang="ko-KR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공사가 따로 필요 없고 블랙박스 카메라용 상시 전원 만 인가하면</a:t>
            </a:r>
            <a:r>
              <a:rPr lang="en-US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24</a:t>
            </a:r>
            <a:r>
              <a:rPr lang="ko-KR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시간</a:t>
            </a:r>
            <a:r>
              <a:rPr lang="en-US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365</a:t>
            </a:r>
            <a:r>
              <a:rPr lang="ko-KR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일 지속적으로 영상을 촬영하고 녹화 할 수 있습니다</a:t>
            </a:r>
            <a:r>
              <a:rPr lang="en-US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. </a:t>
            </a:r>
          </a:p>
          <a:p>
            <a:r>
              <a:rPr lang="ko-KR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넓은 지역을 커버하기 위하여 카메라는</a:t>
            </a:r>
            <a:r>
              <a:rPr lang="en-US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115</a:t>
            </a:r>
            <a:r>
              <a:rPr lang="ko-KR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도 광각의 렌즈를 장착하고</a:t>
            </a:r>
            <a:r>
              <a:rPr lang="en-US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Full HD </a:t>
            </a:r>
            <a:r>
              <a:rPr lang="ko-KR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고해상도 </a:t>
            </a:r>
            <a:r>
              <a:rPr lang="en-US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ko-KR" altLang="en-US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영상을 제공합니다</a:t>
            </a:r>
            <a:r>
              <a:rPr lang="en-US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. </a:t>
            </a:r>
          </a:p>
          <a:p>
            <a:r>
              <a:rPr lang="ko-KR" altLang="en-US" sz="1400" dirty="0"/>
              <a:t>카메라에서 제공되는 </a:t>
            </a:r>
            <a:r>
              <a:rPr lang="en-US" altLang="ko-KR" sz="1400" dirty="0" err="1"/>
              <a:t>wifi</a:t>
            </a:r>
            <a:r>
              <a:rPr lang="en-US" altLang="ko-KR" sz="1400" dirty="0"/>
              <a:t> </a:t>
            </a:r>
            <a:r>
              <a:rPr lang="ko-KR" altLang="en-US" sz="1400" dirty="0"/>
              <a:t>에 핸드폰이나 노트북으로  현장에서 직접 </a:t>
            </a:r>
            <a:r>
              <a:rPr lang="ko-KR" altLang="en-US" sz="1400" dirty="0" err="1"/>
              <a:t>카매라에</a:t>
            </a:r>
            <a:r>
              <a:rPr lang="ko-KR" altLang="en-US" sz="1400" dirty="0"/>
              <a:t> 접속</a:t>
            </a:r>
            <a:r>
              <a:rPr lang="en-US" altLang="ko-KR" sz="1400" dirty="0"/>
              <a:t>(AP </a:t>
            </a:r>
            <a:r>
              <a:rPr lang="ko-KR" altLang="en-US" sz="1400" dirty="0"/>
              <a:t>모드 기본</a:t>
            </a:r>
            <a:r>
              <a:rPr lang="en-US" altLang="ko-KR" sz="1400" dirty="0"/>
              <a:t>) </a:t>
            </a:r>
            <a:r>
              <a:rPr lang="ko-KR" altLang="en-US" sz="1400" dirty="0"/>
              <a:t>을 통하여 카메라 설정</a:t>
            </a:r>
            <a:r>
              <a:rPr lang="en-US" altLang="ko-KR" sz="1400" dirty="0"/>
              <a:t>, </a:t>
            </a:r>
            <a:r>
              <a:rPr lang="ko-KR" altLang="en-US" sz="1400" dirty="0"/>
              <a:t>실시간 영상 모니터링</a:t>
            </a:r>
            <a:r>
              <a:rPr lang="en-US" altLang="ko-KR" sz="1400" dirty="0"/>
              <a:t>, </a:t>
            </a:r>
            <a:r>
              <a:rPr lang="ko-KR" altLang="en-US" sz="1400" dirty="0"/>
              <a:t>녹화 영상 재생 및 다운로드 등을 할 수 있습니다</a:t>
            </a:r>
            <a:r>
              <a:rPr lang="en-US" altLang="ko-KR" sz="1400" dirty="0"/>
              <a:t>.</a:t>
            </a:r>
            <a:endParaRPr lang="ko-KR" altLang="ko-KR" sz="1400" kern="100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037D6639-8A31-4544-9EE4-0A24453017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8" y="1268883"/>
            <a:ext cx="4573189" cy="342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025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5A20F568-2D45-E5CC-ADAB-0F4B39F69F1D}"/>
              </a:ext>
            </a:extLst>
          </p:cNvPr>
          <p:cNvSpPr/>
          <p:nvPr/>
        </p:nvSpPr>
        <p:spPr>
          <a:xfrm>
            <a:off x="0" y="-28967"/>
            <a:ext cx="6858000" cy="11034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/>
              <a:t>무선 </a:t>
            </a:r>
            <a:r>
              <a:rPr lang="en-US" altLang="ko-KR" sz="2800" dirty="0"/>
              <a:t>AP</a:t>
            </a:r>
            <a:r>
              <a:rPr lang="en-US" altLang="ko-KR" sz="2400" dirty="0"/>
              <a:t> </a:t>
            </a:r>
            <a:r>
              <a:rPr lang="ko-KR" altLang="en-US" sz="2400" dirty="0"/>
              <a:t>블랙박스 카메라 일체형  </a:t>
            </a:r>
            <a:r>
              <a:rPr lang="en-US" altLang="ko-KR" sz="3600" b="1" dirty="0"/>
              <a:t>LED</a:t>
            </a:r>
            <a:r>
              <a:rPr lang="en-US" altLang="ko-KR" sz="3200" b="1" dirty="0"/>
              <a:t> </a:t>
            </a:r>
            <a:r>
              <a:rPr lang="ko-KR" altLang="en-US" sz="3200" b="1" dirty="0"/>
              <a:t>보안등</a:t>
            </a:r>
            <a:endParaRPr lang="en-US" altLang="ko-KR" sz="3200" b="1" dirty="0"/>
          </a:p>
          <a:p>
            <a:pPr algn="ctr"/>
            <a:r>
              <a:rPr lang="en-US" altLang="ko-KR" sz="2000" b="1" dirty="0"/>
              <a:t>- </a:t>
            </a:r>
            <a:r>
              <a:rPr lang="ko-KR" altLang="en-US" sz="2000" b="1" dirty="0"/>
              <a:t>창고 및 공장 출입문 출입 관리</a:t>
            </a:r>
            <a:r>
              <a:rPr lang="en-US" altLang="ko-KR" sz="2000" b="1" dirty="0"/>
              <a:t>- </a:t>
            </a:r>
            <a:endParaRPr lang="ko-KR" altLang="en-US" sz="1600" b="1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25C8F8A4-5864-849E-187F-BDC286D61000}"/>
              </a:ext>
            </a:extLst>
          </p:cNvPr>
          <p:cNvSpPr/>
          <p:nvPr/>
        </p:nvSpPr>
        <p:spPr>
          <a:xfrm>
            <a:off x="4893186" y="1074511"/>
            <a:ext cx="1964814" cy="82160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96F4E14C-E318-C072-2F24-EFB5F8242739}"/>
              </a:ext>
            </a:extLst>
          </p:cNvPr>
          <p:cNvSpPr/>
          <p:nvPr/>
        </p:nvSpPr>
        <p:spPr>
          <a:xfrm>
            <a:off x="0" y="9290538"/>
            <a:ext cx="6858000" cy="6154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DK </a:t>
            </a:r>
            <a:r>
              <a:rPr lang="ko-KR" altLang="en-US" dirty="0">
                <a:solidFill>
                  <a:schemeClr val="tx1"/>
                </a:solidFill>
              </a:rPr>
              <a:t>솔루션 </a:t>
            </a:r>
            <a:r>
              <a:rPr lang="ko-KR" altLang="en-US" dirty="0" err="1">
                <a:solidFill>
                  <a:schemeClr val="tx1"/>
                </a:solidFill>
              </a:rPr>
              <a:t>ㅣ</a:t>
            </a:r>
            <a:r>
              <a:rPr lang="ko-KR" altLang="en-US" dirty="0">
                <a:solidFill>
                  <a:schemeClr val="tx1"/>
                </a:solidFill>
              </a:rPr>
              <a:t> </a:t>
            </a:r>
            <a:r>
              <a:rPr lang="en-US" altLang="ko-KR" dirty="0">
                <a:solidFill>
                  <a:schemeClr val="tx1"/>
                </a:solidFill>
                <a:hlinkClick r:id="rId2"/>
              </a:rPr>
              <a:t>dkahn@dksolutions.co.kr</a:t>
            </a:r>
            <a:r>
              <a:rPr lang="en-US" altLang="ko-KR" dirty="0">
                <a:solidFill>
                  <a:schemeClr val="tx1"/>
                </a:solidFill>
              </a:rPr>
              <a:t>, T</a:t>
            </a:r>
            <a:r>
              <a:rPr lang="ko-KR" altLang="en-US" dirty="0">
                <a:solidFill>
                  <a:schemeClr val="tx1"/>
                </a:solidFill>
              </a:rPr>
              <a:t> </a:t>
            </a:r>
            <a:r>
              <a:rPr lang="en-US" altLang="ko-KR" dirty="0">
                <a:solidFill>
                  <a:schemeClr val="tx1"/>
                </a:solidFill>
              </a:rPr>
              <a:t>:</a:t>
            </a:r>
            <a:r>
              <a:rPr lang="ko-KR" altLang="en-US" dirty="0">
                <a:solidFill>
                  <a:schemeClr val="tx1"/>
                </a:solidFill>
              </a:rPr>
              <a:t> </a:t>
            </a:r>
            <a:r>
              <a:rPr lang="en-US" altLang="ko-KR" dirty="0">
                <a:solidFill>
                  <a:schemeClr val="tx1"/>
                </a:solidFill>
              </a:rPr>
              <a:t>010 9180 6256</a:t>
            </a:r>
            <a:endParaRPr lang="ko-KR" altLang="en-US" dirty="0">
              <a:solidFill>
                <a:schemeClr val="tx1"/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6719651A-C2C0-CA1F-3A68-7A34F46EF4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360"/>
          <a:stretch/>
        </p:blipFill>
        <p:spPr>
          <a:xfrm>
            <a:off x="4966553" y="5573525"/>
            <a:ext cx="1818079" cy="3063664"/>
          </a:xfrm>
          <a:prstGeom prst="rect">
            <a:avLst/>
          </a:prstGeom>
        </p:spPr>
      </p:pic>
      <p:pic>
        <p:nvPicPr>
          <p:cNvPr id="7" name="내용 개체 틀 4">
            <a:extLst>
              <a:ext uri="{FF2B5EF4-FFF2-40B4-BE49-F238E27FC236}">
                <a16:creationId xmlns:a16="http://schemas.microsoft.com/office/drawing/2014/main" id="{A16EA78C-4AF5-47C1-5B12-69CC5DDC8F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791" y="1183354"/>
            <a:ext cx="1818079" cy="3386616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7FAEB3-D39A-55A6-D48C-141140633F0C}"/>
              </a:ext>
            </a:extLst>
          </p:cNvPr>
          <p:cNvSpPr txBox="1"/>
          <p:nvPr/>
        </p:nvSpPr>
        <p:spPr>
          <a:xfrm>
            <a:off x="152398" y="5134312"/>
            <a:ext cx="466742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보안등 블랙박스 카메라는 무선 네트워크를 지원하는</a:t>
            </a:r>
            <a:r>
              <a:rPr lang="en-US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IP </a:t>
            </a:r>
            <a:r>
              <a:rPr lang="ko-KR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카메라</a:t>
            </a:r>
            <a:r>
              <a:rPr lang="en-US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입니다</a:t>
            </a:r>
            <a:r>
              <a:rPr lang="en-US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. </a:t>
            </a:r>
            <a:r>
              <a:rPr lang="ko-KR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뛰어난 내구성과</a:t>
            </a:r>
            <a:r>
              <a:rPr lang="en-US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IP 66 </a:t>
            </a:r>
            <a:r>
              <a:rPr lang="ko-KR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방식</a:t>
            </a:r>
            <a:r>
              <a:rPr lang="ko-KR" altLang="en-US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으로</a:t>
            </a:r>
            <a:r>
              <a:rPr lang="ko-KR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방진 방수 기능을 지원합니다</a:t>
            </a:r>
            <a:r>
              <a:rPr lang="en-US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. </a:t>
            </a:r>
          </a:p>
          <a:p>
            <a:r>
              <a:rPr lang="ko-KR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보안등 등기구에</a:t>
            </a:r>
            <a:r>
              <a:rPr lang="en-US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ko-KR" altLang="en-US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에너지 절감형 </a:t>
            </a:r>
            <a:r>
              <a:rPr lang="en-US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50W </a:t>
            </a:r>
            <a:r>
              <a:rPr lang="ko-KR" altLang="en-US" sz="1400" kern="100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고휘도</a:t>
            </a:r>
            <a:r>
              <a:rPr lang="ko-KR" altLang="en-US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en-US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LED </a:t>
            </a:r>
            <a:r>
              <a:rPr lang="ko-KR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조명기기와 함께 삽입 가능하도록 디자인까지 고려</a:t>
            </a:r>
            <a:r>
              <a:rPr lang="ko-KR" altLang="en-US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하여 제작된 </a:t>
            </a:r>
            <a:r>
              <a:rPr lang="ko-KR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브라켓</a:t>
            </a:r>
            <a:r>
              <a:rPr lang="ko-KR" altLang="en-US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은</a:t>
            </a:r>
            <a:r>
              <a:rPr lang="en-US" altLang="ko-KR" sz="1400" kern="100" dirty="0"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ko-KR" altLang="en-US" sz="1400" kern="100" dirty="0"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카메라 각도 조절 및 </a:t>
            </a:r>
            <a:r>
              <a:rPr lang="ko-KR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필요시 카메라를 쉽게 등기구에서 분리 할 수 있도록 구성되어 있습니다</a:t>
            </a:r>
            <a:r>
              <a:rPr lang="en-US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. </a:t>
            </a:r>
          </a:p>
          <a:p>
            <a:r>
              <a:rPr lang="en-US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CCTV </a:t>
            </a:r>
            <a:r>
              <a:rPr lang="ko-KR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및 네트워크에 대한 지식 및 기술이 전혀 없어도</a:t>
            </a:r>
            <a:r>
              <a:rPr lang="en-US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DC12V </a:t>
            </a:r>
            <a:r>
              <a:rPr lang="ko-KR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전원만 인가 하면 바로 작동 할 수 있도록 제작되었습니다</a:t>
            </a:r>
            <a:r>
              <a:rPr lang="en-US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. </a:t>
            </a:r>
          </a:p>
          <a:p>
            <a:r>
              <a:rPr lang="ko-KR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따라서</a:t>
            </a:r>
            <a:r>
              <a:rPr lang="en-US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CCTV </a:t>
            </a:r>
            <a:r>
              <a:rPr lang="ko-KR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공사가 따로 필요 없고 블랙박스 카메라용 상시 전원 만 인가하면</a:t>
            </a:r>
            <a:r>
              <a:rPr lang="en-US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24</a:t>
            </a:r>
            <a:r>
              <a:rPr lang="ko-KR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시간</a:t>
            </a:r>
            <a:r>
              <a:rPr lang="en-US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365</a:t>
            </a:r>
            <a:r>
              <a:rPr lang="ko-KR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일 지속적으로 영상을 촬영하고 녹화 할 수 있습니다</a:t>
            </a:r>
            <a:r>
              <a:rPr lang="en-US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. </a:t>
            </a:r>
          </a:p>
          <a:p>
            <a:r>
              <a:rPr lang="ko-KR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넓은 지역을 커버하기 위하여 카메라는</a:t>
            </a:r>
            <a:r>
              <a:rPr lang="en-US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115</a:t>
            </a:r>
            <a:r>
              <a:rPr lang="ko-KR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도 광각의 렌즈를 장착하고</a:t>
            </a:r>
            <a:r>
              <a:rPr lang="en-US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Full HD </a:t>
            </a:r>
            <a:r>
              <a:rPr lang="ko-KR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고해상도 </a:t>
            </a:r>
            <a:r>
              <a:rPr lang="en-US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ko-KR" altLang="en-US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영상을 제공합니다</a:t>
            </a:r>
            <a:r>
              <a:rPr lang="en-US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. </a:t>
            </a:r>
          </a:p>
          <a:p>
            <a:r>
              <a:rPr lang="ko-KR" altLang="en-US" sz="1400" dirty="0"/>
              <a:t>카메라에서 제공되는 </a:t>
            </a:r>
            <a:r>
              <a:rPr lang="en-US" altLang="ko-KR" sz="1400" dirty="0" err="1"/>
              <a:t>wifi</a:t>
            </a:r>
            <a:r>
              <a:rPr lang="en-US" altLang="ko-KR" sz="1400" dirty="0"/>
              <a:t> </a:t>
            </a:r>
            <a:r>
              <a:rPr lang="ko-KR" altLang="en-US" sz="1400" dirty="0"/>
              <a:t>에 핸드폰이나 노트북으로  현장에서 직접 </a:t>
            </a:r>
            <a:r>
              <a:rPr lang="ko-KR" altLang="en-US" sz="1400" dirty="0" err="1"/>
              <a:t>카매라에</a:t>
            </a:r>
            <a:r>
              <a:rPr lang="ko-KR" altLang="en-US" sz="1400" dirty="0"/>
              <a:t> 접속</a:t>
            </a:r>
            <a:r>
              <a:rPr lang="en-US" altLang="ko-KR" sz="1400" dirty="0"/>
              <a:t>(AP </a:t>
            </a:r>
            <a:r>
              <a:rPr lang="ko-KR" altLang="en-US" sz="1400" dirty="0"/>
              <a:t>모드 기본</a:t>
            </a:r>
            <a:r>
              <a:rPr lang="en-US" altLang="ko-KR" sz="1400" dirty="0"/>
              <a:t>) </a:t>
            </a:r>
            <a:r>
              <a:rPr lang="ko-KR" altLang="en-US" sz="1400" dirty="0"/>
              <a:t>을 통하여 카메라 설정</a:t>
            </a:r>
            <a:r>
              <a:rPr lang="en-US" altLang="ko-KR" sz="1400" dirty="0"/>
              <a:t>, </a:t>
            </a:r>
            <a:r>
              <a:rPr lang="ko-KR" altLang="en-US" sz="1400" dirty="0"/>
              <a:t>실시간 영상 모니터링</a:t>
            </a:r>
            <a:r>
              <a:rPr lang="en-US" altLang="ko-KR" sz="1400" dirty="0"/>
              <a:t>, </a:t>
            </a:r>
            <a:r>
              <a:rPr lang="ko-KR" altLang="en-US" sz="1400" dirty="0"/>
              <a:t>녹화 영상 재생 및 다운로드 등을 할 수 있습니다</a:t>
            </a:r>
            <a:r>
              <a:rPr lang="en-US" altLang="ko-KR" sz="1400" dirty="0"/>
              <a:t>.</a:t>
            </a:r>
            <a:endParaRPr lang="ko-KR" altLang="ko-KR" sz="1400" kern="100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196B3F78-6C81-4965-A4E8-A9189EEAAE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778" y="1156638"/>
            <a:ext cx="3859630" cy="379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8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5A20F568-2D45-E5CC-ADAB-0F4B39F69F1D}"/>
              </a:ext>
            </a:extLst>
          </p:cNvPr>
          <p:cNvSpPr/>
          <p:nvPr/>
        </p:nvSpPr>
        <p:spPr>
          <a:xfrm>
            <a:off x="0" y="-28967"/>
            <a:ext cx="6858000" cy="11034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/>
              <a:t>무선 </a:t>
            </a:r>
            <a:r>
              <a:rPr lang="en-US" altLang="ko-KR" sz="2800" dirty="0"/>
              <a:t>AP</a:t>
            </a:r>
            <a:r>
              <a:rPr lang="en-US" altLang="ko-KR" sz="2400" dirty="0"/>
              <a:t> </a:t>
            </a:r>
            <a:r>
              <a:rPr lang="ko-KR" altLang="en-US" sz="2400" dirty="0"/>
              <a:t>블랙박스 카메라 일체형  </a:t>
            </a:r>
            <a:r>
              <a:rPr lang="en-US" altLang="ko-KR" sz="3600" b="1" dirty="0"/>
              <a:t>LED</a:t>
            </a:r>
            <a:r>
              <a:rPr lang="en-US" altLang="ko-KR" sz="3200" b="1" dirty="0"/>
              <a:t> </a:t>
            </a:r>
            <a:r>
              <a:rPr lang="ko-KR" altLang="en-US" sz="3200" b="1" dirty="0"/>
              <a:t>보안등</a:t>
            </a:r>
            <a:endParaRPr lang="en-US" altLang="ko-KR" sz="3200" b="1" dirty="0"/>
          </a:p>
          <a:p>
            <a:pPr algn="ctr"/>
            <a:r>
              <a:rPr lang="en-US" altLang="ko-KR" sz="2000" b="1" dirty="0"/>
              <a:t>- </a:t>
            </a:r>
            <a:r>
              <a:rPr lang="ko-KR" altLang="en-US" sz="2000" b="1"/>
              <a:t>주차 차량 관리</a:t>
            </a:r>
            <a:r>
              <a:rPr lang="en-US" altLang="ko-KR" sz="2000" b="1" dirty="0"/>
              <a:t>- </a:t>
            </a:r>
            <a:endParaRPr lang="ko-KR" altLang="en-US" sz="1600" b="1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25C8F8A4-5864-849E-187F-BDC286D61000}"/>
              </a:ext>
            </a:extLst>
          </p:cNvPr>
          <p:cNvSpPr/>
          <p:nvPr/>
        </p:nvSpPr>
        <p:spPr>
          <a:xfrm>
            <a:off x="4893186" y="1074511"/>
            <a:ext cx="1964814" cy="82160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96F4E14C-E318-C072-2F24-EFB5F8242739}"/>
              </a:ext>
            </a:extLst>
          </p:cNvPr>
          <p:cNvSpPr/>
          <p:nvPr/>
        </p:nvSpPr>
        <p:spPr>
          <a:xfrm>
            <a:off x="0" y="9290538"/>
            <a:ext cx="6858000" cy="6154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DK </a:t>
            </a:r>
            <a:r>
              <a:rPr lang="ko-KR" altLang="en-US" dirty="0">
                <a:solidFill>
                  <a:schemeClr val="tx1"/>
                </a:solidFill>
              </a:rPr>
              <a:t>솔루션 </a:t>
            </a:r>
            <a:r>
              <a:rPr lang="ko-KR" altLang="en-US" dirty="0" err="1">
                <a:solidFill>
                  <a:schemeClr val="tx1"/>
                </a:solidFill>
              </a:rPr>
              <a:t>ㅣ</a:t>
            </a:r>
            <a:r>
              <a:rPr lang="ko-KR" altLang="en-US" dirty="0">
                <a:solidFill>
                  <a:schemeClr val="tx1"/>
                </a:solidFill>
              </a:rPr>
              <a:t> </a:t>
            </a:r>
            <a:r>
              <a:rPr lang="en-US" altLang="ko-KR" dirty="0">
                <a:solidFill>
                  <a:schemeClr val="tx1"/>
                </a:solidFill>
                <a:hlinkClick r:id="rId2"/>
              </a:rPr>
              <a:t>dkahn@dksolutions.co.kr</a:t>
            </a:r>
            <a:r>
              <a:rPr lang="en-US" altLang="ko-KR" dirty="0">
                <a:solidFill>
                  <a:schemeClr val="tx1"/>
                </a:solidFill>
              </a:rPr>
              <a:t>, T</a:t>
            </a:r>
            <a:r>
              <a:rPr lang="ko-KR" altLang="en-US" dirty="0">
                <a:solidFill>
                  <a:schemeClr val="tx1"/>
                </a:solidFill>
              </a:rPr>
              <a:t> </a:t>
            </a:r>
            <a:r>
              <a:rPr lang="en-US" altLang="ko-KR" dirty="0">
                <a:solidFill>
                  <a:schemeClr val="tx1"/>
                </a:solidFill>
              </a:rPr>
              <a:t>:</a:t>
            </a:r>
            <a:r>
              <a:rPr lang="ko-KR" altLang="en-US" dirty="0">
                <a:solidFill>
                  <a:schemeClr val="tx1"/>
                </a:solidFill>
              </a:rPr>
              <a:t> </a:t>
            </a:r>
            <a:r>
              <a:rPr lang="en-US" altLang="ko-KR" dirty="0">
                <a:solidFill>
                  <a:schemeClr val="tx1"/>
                </a:solidFill>
              </a:rPr>
              <a:t>010 9180 6256</a:t>
            </a:r>
            <a:endParaRPr lang="ko-KR" altLang="en-US" dirty="0">
              <a:solidFill>
                <a:schemeClr val="tx1"/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6719651A-C2C0-CA1F-3A68-7A34F46EF4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360"/>
          <a:stretch/>
        </p:blipFill>
        <p:spPr>
          <a:xfrm>
            <a:off x="4966553" y="5573525"/>
            <a:ext cx="1818079" cy="3063664"/>
          </a:xfrm>
          <a:prstGeom prst="rect">
            <a:avLst/>
          </a:prstGeom>
        </p:spPr>
      </p:pic>
      <p:pic>
        <p:nvPicPr>
          <p:cNvPr id="7" name="내용 개체 틀 4">
            <a:extLst>
              <a:ext uri="{FF2B5EF4-FFF2-40B4-BE49-F238E27FC236}">
                <a16:creationId xmlns:a16="http://schemas.microsoft.com/office/drawing/2014/main" id="{A16EA78C-4AF5-47C1-5B12-69CC5DDC8F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646" y="1183354"/>
            <a:ext cx="1818079" cy="3386616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7FAEB3-D39A-55A6-D48C-141140633F0C}"/>
              </a:ext>
            </a:extLst>
          </p:cNvPr>
          <p:cNvSpPr txBox="1"/>
          <p:nvPr/>
        </p:nvSpPr>
        <p:spPr>
          <a:xfrm>
            <a:off x="138543" y="4824256"/>
            <a:ext cx="466742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보안등 블랙박스 카메라는 무선 네트워크를 지원하는</a:t>
            </a:r>
            <a:r>
              <a:rPr lang="en-US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IP </a:t>
            </a:r>
            <a:r>
              <a:rPr lang="ko-KR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카메라</a:t>
            </a:r>
            <a:r>
              <a:rPr lang="en-US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입니다</a:t>
            </a:r>
            <a:r>
              <a:rPr lang="en-US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. </a:t>
            </a:r>
            <a:r>
              <a:rPr lang="ko-KR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뛰어난 내구성과</a:t>
            </a:r>
            <a:r>
              <a:rPr lang="en-US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IP 66 </a:t>
            </a:r>
            <a:r>
              <a:rPr lang="ko-KR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방식</a:t>
            </a:r>
            <a:r>
              <a:rPr lang="ko-KR" altLang="en-US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으로</a:t>
            </a:r>
            <a:r>
              <a:rPr lang="ko-KR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방진 방수 기능을 지원합니다</a:t>
            </a:r>
            <a:r>
              <a:rPr lang="en-US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. </a:t>
            </a:r>
          </a:p>
          <a:p>
            <a:r>
              <a:rPr lang="ko-KR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보안등 등기구에</a:t>
            </a:r>
            <a:r>
              <a:rPr lang="en-US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ko-KR" altLang="en-US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에너지 절감형 </a:t>
            </a:r>
            <a:r>
              <a:rPr lang="en-US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50W </a:t>
            </a:r>
            <a:r>
              <a:rPr lang="ko-KR" altLang="en-US" sz="1400" kern="100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고휘도</a:t>
            </a:r>
            <a:r>
              <a:rPr lang="ko-KR" altLang="en-US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en-US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LED </a:t>
            </a:r>
            <a:r>
              <a:rPr lang="ko-KR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조명기기와 함께 삽입 가능하도록 디자인까지 고려</a:t>
            </a:r>
            <a:r>
              <a:rPr lang="ko-KR" altLang="en-US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하여 제작된 </a:t>
            </a:r>
            <a:r>
              <a:rPr lang="ko-KR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브라켓</a:t>
            </a:r>
            <a:r>
              <a:rPr lang="ko-KR" altLang="en-US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은</a:t>
            </a:r>
            <a:r>
              <a:rPr lang="en-US" altLang="ko-KR" sz="1400" kern="100" dirty="0"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ko-KR" altLang="en-US" sz="1400" kern="100" dirty="0"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카메라 각도 조절 및 </a:t>
            </a:r>
            <a:r>
              <a:rPr lang="ko-KR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필요시 카메라를 쉽게 등기구에서 분리 할 수 있도록 구성되어 있습니다</a:t>
            </a:r>
            <a:r>
              <a:rPr lang="en-US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. </a:t>
            </a:r>
          </a:p>
          <a:p>
            <a:r>
              <a:rPr lang="en-US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CCTV </a:t>
            </a:r>
            <a:r>
              <a:rPr lang="ko-KR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및 네트워크에 대한 지식 및 기술이 전혀 없어도</a:t>
            </a:r>
            <a:r>
              <a:rPr lang="en-US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DC12V </a:t>
            </a:r>
            <a:r>
              <a:rPr lang="ko-KR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전원만 인가 하면 바로 작동 할 수 있도록 제작되었습니다</a:t>
            </a:r>
            <a:r>
              <a:rPr lang="en-US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. </a:t>
            </a:r>
          </a:p>
          <a:p>
            <a:r>
              <a:rPr lang="ko-KR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따라서</a:t>
            </a:r>
            <a:r>
              <a:rPr lang="en-US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CCTV </a:t>
            </a:r>
            <a:r>
              <a:rPr lang="ko-KR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공사가 따로 필요 없고 블랙박스 카메라용 상시 전원 만 인가하면</a:t>
            </a:r>
            <a:r>
              <a:rPr lang="en-US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24</a:t>
            </a:r>
            <a:r>
              <a:rPr lang="ko-KR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시간</a:t>
            </a:r>
            <a:r>
              <a:rPr lang="en-US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365</a:t>
            </a:r>
            <a:r>
              <a:rPr lang="ko-KR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일 지속적으로 영상을 촬영하고 녹화 할 수 있습니다</a:t>
            </a:r>
            <a:r>
              <a:rPr lang="en-US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. </a:t>
            </a:r>
          </a:p>
          <a:p>
            <a:r>
              <a:rPr lang="ko-KR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넓은 지역을 커버하기 위하여 카메라는</a:t>
            </a:r>
            <a:r>
              <a:rPr lang="en-US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115</a:t>
            </a:r>
            <a:r>
              <a:rPr lang="ko-KR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도 광각의 렌즈를 장착하고</a:t>
            </a:r>
            <a:r>
              <a:rPr lang="en-US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Full HD </a:t>
            </a:r>
            <a:r>
              <a:rPr lang="ko-KR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고해상도 </a:t>
            </a:r>
            <a:r>
              <a:rPr lang="en-US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ko-KR" altLang="en-US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영상을 제공합니다</a:t>
            </a:r>
            <a:r>
              <a:rPr lang="en-US" altLang="ko-KR" sz="1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. </a:t>
            </a:r>
          </a:p>
          <a:p>
            <a:r>
              <a:rPr lang="ko-KR" altLang="en-US" sz="1400" dirty="0"/>
              <a:t>카메라에서 제공되는 </a:t>
            </a:r>
            <a:r>
              <a:rPr lang="en-US" altLang="ko-KR" sz="1400" dirty="0" err="1"/>
              <a:t>wifi</a:t>
            </a:r>
            <a:r>
              <a:rPr lang="en-US" altLang="ko-KR" sz="1400" dirty="0"/>
              <a:t> </a:t>
            </a:r>
            <a:r>
              <a:rPr lang="ko-KR" altLang="en-US" sz="1400" dirty="0"/>
              <a:t>에 핸드폰이나 노트북으로  현장에서 직접 </a:t>
            </a:r>
            <a:r>
              <a:rPr lang="ko-KR" altLang="en-US" sz="1400" dirty="0" err="1"/>
              <a:t>카매라에</a:t>
            </a:r>
            <a:r>
              <a:rPr lang="ko-KR" altLang="en-US" sz="1400" dirty="0"/>
              <a:t> 접속</a:t>
            </a:r>
            <a:r>
              <a:rPr lang="en-US" altLang="ko-KR" sz="1400" dirty="0"/>
              <a:t>(AP </a:t>
            </a:r>
            <a:r>
              <a:rPr lang="ko-KR" altLang="en-US" sz="1400" dirty="0"/>
              <a:t>모드 기본</a:t>
            </a:r>
            <a:r>
              <a:rPr lang="en-US" altLang="ko-KR" sz="1400" dirty="0"/>
              <a:t>) </a:t>
            </a:r>
            <a:r>
              <a:rPr lang="ko-KR" altLang="en-US" sz="1400" dirty="0"/>
              <a:t>을 통하여 카메라 설정</a:t>
            </a:r>
            <a:r>
              <a:rPr lang="en-US" altLang="ko-KR" sz="1400" dirty="0"/>
              <a:t>, </a:t>
            </a:r>
            <a:r>
              <a:rPr lang="ko-KR" altLang="en-US" sz="1400" dirty="0"/>
              <a:t>실시간 영상 모니터링</a:t>
            </a:r>
            <a:r>
              <a:rPr lang="en-US" altLang="ko-KR" sz="1400" dirty="0"/>
              <a:t>, </a:t>
            </a:r>
            <a:r>
              <a:rPr lang="ko-KR" altLang="en-US" sz="1400" dirty="0"/>
              <a:t>녹화 영상 재생 및 다운로드 등을 할 수 있습니다</a:t>
            </a:r>
            <a:r>
              <a:rPr lang="en-US" altLang="ko-KR" sz="1400" dirty="0"/>
              <a:t>.</a:t>
            </a:r>
            <a:endParaRPr lang="ko-KR" altLang="ko-KR" sz="1400" kern="100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01BB8FE8-587A-4CCF-A2DE-3278AA6D66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397" y="1183354"/>
            <a:ext cx="4632265" cy="338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96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348E7B36-5306-F54D-33D8-18F900EAF079}"/>
              </a:ext>
            </a:extLst>
          </p:cNvPr>
          <p:cNvSpPr/>
          <p:nvPr/>
        </p:nvSpPr>
        <p:spPr>
          <a:xfrm>
            <a:off x="4645868" y="1336431"/>
            <a:ext cx="2212132" cy="85695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5A20F568-2D45-E5CC-ADAB-0F4B39F69F1D}"/>
              </a:ext>
            </a:extLst>
          </p:cNvPr>
          <p:cNvSpPr/>
          <p:nvPr/>
        </p:nvSpPr>
        <p:spPr>
          <a:xfrm>
            <a:off x="0" y="0"/>
            <a:ext cx="6858000" cy="13364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/>
              <a:t>다용도 무선 </a:t>
            </a:r>
            <a:r>
              <a:rPr lang="en-US" altLang="ko-KR" sz="3200" dirty="0"/>
              <a:t>AP</a:t>
            </a:r>
            <a:r>
              <a:rPr lang="en-US" altLang="ko-KR" sz="2800" dirty="0"/>
              <a:t> </a:t>
            </a:r>
            <a:r>
              <a:rPr lang="ko-KR" altLang="en-US" sz="2800" dirty="0"/>
              <a:t>블랙박스 카메라</a:t>
            </a:r>
            <a:endParaRPr lang="ko-KR" altLang="en-US" sz="28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7FAEB3-D39A-55A6-D48C-141140633F0C}"/>
              </a:ext>
            </a:extLst>
          </p:cNvPr>
          <p:cNvSpPr txBox="1"/>
          <p:nvPr/>
        </p:nvSpPr>
        <p:spPr>
          <a:xfrm>
            <a:off x="58032" y="4313416"/>
            <a:ext cx="4367171" cy="5227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400" dirty="0"/>
              <a:t>무선 </a:t>
            </a:r>
            <a:r>
              <a:rPr lang="en-US" altLang="ko-KR" sz="1400" dirty="0"/>
              <a:t>AP </a:t>
            </a:r>
            <a:r>
              <a:rPr lang="ko-KR" altLang="en-US" sz="1400" dirty="0"/>
              <a:t>가 지원되는 블랙박스 카메라입니다</a:t>
            </a:r>
            <a:r>
              <a:rPr lang="en-US" altLang="ko-KR" sz="1400" dirty="0"/>
              <a:t>.</a:t>
            </a:r>
            <a:r>
              <a:rPr lang="ko-KR" altLang="en-US" sz="1400" dirty="0"/>
              <a:t> 사건 사고등을  메모리 카드에 </a:t>
            </a:r>
            <a:r>
              <a:rPr lang="en-US" altLang="ko-KR" sz="1400" dirty="0"/>
              <a:t>24</a:t>
            </a:r>
            <a:r>
              <a:rPr lang="ko-KR" altLang="en-US" sz="1400" dirty="0"/>
              <a:t>시간 </a:t>
            </a:r>
            <a:r>
              <a:rPr lang="en-US" altLang="ko-KR" sz="1400" dirty="0"/>
              <a:t>365</a:t>
            </a:r>
            <a:r>
              <a:rPr lang="ko-KR" altLang="en-US" sz="1400" dirty="0"/>
              <a:t>일 녹화가 가능합니다</a:t>
            </a:r>
            <a:r>
              <a:rPr lang="en-US" altLang="ko-KR" sz="1400" dirty="0"/>
              <a:t>. </a:t>
            </a:r>
            <a:r>
              <a:rPr lang="ko-KR" altLang="en-US" sz="1400" dirty="0"/>
              <a:t>  현장에서 핸드폰 및 노트북의 </a:t>
            </a:r>
            <a:r>
              <a:rPr lang="en-US" altLang="ko-KR" sz="1400" dirty="0" err="1"/>
              <a:t>wifi</a:t>
            </a:r>
            <a:r>
              <a:rPr lang="en-US" altLang="ko-KR" sz="1400" dirty="0"/>
              <a:t> </a:t>
            </a:r>
            <a:r>
              <a:rPr lang="ko-KR" altLang="en-US" sz="1400" dirty="0"/>
              <a:t>접속을 통하여 직접 카메라</a:t>
            </a:r>
            <a:r>
              <a:rPr lang="en-US" altLang="ko-KR" sz="1400" dirty="0"/>
              <a:t> (AP </a:t>
            </a:r>
            <a:r>
              <a:rPr lang="ko-KR" altLang="en-US" sz="1400" dirty="0"/>
              <a:t>모드 기본</a:t>
            </a:r>
            <a:r>
              <a:rPr lang="en-US" altLang="ko-KR" sz="1400" dirty="0"/>
              <a:t>) </a:t>
            </a:r>
            <a:r>
              <a:rPr lang="ko-KR" altLang="en-US" sz="1400" dirty="0"/>
              <a:t>와 연결을 할 수 있습니다</a:t>
            </a:r>
            <a:r>
              <a:rPr lang="en-US" altLang="ko-KR" sz="1400" dirty="0"/>
              <a:t>. </a:t>
            </a:r>
            <a:r>
              <a:rPr lang="en-US" altLang="ko-KR" sz="1400" dirty="0" err="1"/>
              <a:t>Wifi</a:t>
            </a:r>
            <a:r>
              <a:rPr lang="ko-KR" altLang="en-US" sz="1400" dirty="0"/>
              <a:t> 를 통한 카메라 연결은 </a:t>
            </a:r>
            <a:r>
              <a:rPr lang="en-US" altLang="ko-KR" sz="1400" dirty="0"/>
              <a:t>30m </a:t>
            </a:r>
            <a:r>
              <a:rPr lang="ko-KR" altLang="en-US" sz="1400" dirty="0"/>
              <a:t>범위 내에서 가능합니다</a:t>
            </a:r>
            <a:r>
              <a:rPr lang="en-US" altLang="ko-KR" sz="1400" dirty="0"/>
              <a:t>. </a:t>
            </a:r>
            <a:r>
              <a:rPr lang="en-US" altLang="ko-KR" sz="1400" dirty="0" err="1"/>
              <a:t>Wifi</a:t>
            </a:r>
            <a:r>
              <a:rPr lang="en-US" altLang="ko-KR" sz="1400" dirty="0"/>
              <a:t> </a:t>
            </a:r>
            <a:r>
              <a:rPr lang="ko-KR" altLang="en-US" sz="1400" dirty="0" err="1"/>
              <a:t>리피터</a:t>
            </a:r>
            <a:r>
              <a:rPr lang="ko-KR" altLang="en-US" sz="1400" dirty="0"/>
              <a:t> 사용 시에는 거리를 연장 할 수 있습니다</a:t>
            </a:r>
            <a:r>
              <a:rPr lang="en-US" altLang="ko-KR" sz="1400" dirty="0"/>
              <a:t>.  </a:t>
            </a:r>
            <a:r>
              <a:rPr lang="ko-KR" altLang="en-US" sz="1400" dirty="0"/>
              <a:t>카메라와 연결 후에는 카메라 설정</a:t>
            </a:r>
            <a:r>
              <a:rPr lang="en-US" altLang="ko-KR" sz="1400" dirty="0"/>
              <a:t>, </a:t>
            </a:r>
            <a:r>
              <a:rPr lang="ko-KR" altLang="en-US" sz="1400" dirty="0"/>
              <a:t>실시간 영상 모니터링</a:t>
            </a:r>
            <a:r>
              <a:rPr lang="en-US" altLang="ko-KR" sz="1400" dirty="0"/>
              <a:t>, </a:t>
            </a:r>
            <a:r>
              <a:rPr lang="ko-KR" altLang="en-US" sz="1400" dirty="0"/>
              <a:t>녹화 영상 재생 및 다운로드 등을 할 수 있습니다</a:t>
            </a:r>
            <a:r>
              <a:rPr lang="en-US" altLang="ko-KR" sz="1400" dirty="0"/>
              <a:t>.</a:t>
            </a:r>
            <a:r>
              <a:rPr lang="ko-KR" altLang="en-US" sz="1400" dirty="0"/>
              <a:t> 블랙박스 카메라 접속을 위해서 </a:t>
            </a:r>
            <a:r>
              <a:rPr lang="en-US" altLang="ko-KR" sz="1400" dirty="0"/>
              <a:t>CCTV </a:t>
            </a:r>
            <a:r>
              <a:rPr lang="ko-KR" altLang="en-US" sz="1400" dirty="0"/>
              <a:t>공사 및 인터넷 네트워크 연결이 필요 없고  </a:t>
            </a:r>
            <a:r>
              <a:rPr lang="en-US" altLang="ko-KR" sz="1400" dirty="0"/>
              <a:t>DC12V </a:t>
            </a:r>
            <a:r>
              <a:rPr lang="ko-KR" altLang="en-US" sz="1400" dirty="0"/>
              <a:t>전원</a:t>
            </a:r>
            <a:r>
              <a:rPr lang="en-US" altLang="ko-KR" sz="1400" dirty="0"/>
              <a:t>(</a:t>
            </a:r>
            <a:r>
              <a:rPr lang="ko-KR" altLang="en-US" sz="1400" dirty="0" err="1"/>
              <a:t>밧데리</a:t>
            </a:r>
            <a:r>
              <a:rPr lang="ko-KR" altLang="en-US" sz="1400" dirty="0"/>
              <a:t> 포함</a:t>
            </a:r>
            <a:r>
              <a:rPr lang="en-US" altLang="ko-KR" sz="1400" dirty="0"/>
              <a:t>)</a:t>
            </a:r>
            <a:r>
              <a:rPr lang="ko-KR" altLang="en-US" sz="1400" dirty="0"/>
              <a:t>만 인가하면 바로 작동하기 때문에 누구나 쉽게 설치 가능합니다</a:t>
            </a:r>
            <a:r>
              <a:rPr lang="en-US" altLang="ko-KR" sz="1400" dirty="0"/>
              <a:t>. 2.9mm</a:t>
            </a:r>
            <a:r>
              <a:rPr lang="ko-KR" altLang="en-US" sz="1400" dirty="0"/>
              <a:t> 렌즈가 장착되어 </a:t>
            </a:r>
            <a:r>
              <a:rPr lang="en-US" altLang="ko-KR" sz="1400" dirty="0"/>
              <a:t>115</a:t>
            </a:r>
            <a:r>
              <a:rPr lang="ko-KR" altLang="en-US" sz="1400" dirty="0"/>
              <a:t>도 </a:t>
            </a:r>
            <a:r>
              <a:rPr lang="ko-KR" altLang="en-US" sz="1400" dirty="0" err="1"/>
              <a:t>화각의</a:t>
            </a:r>
            <a:r>
              <a:rPr lang="ko-KR" altLang="en-US" sz="1400" dirty="0"/>
              <a:t> </a:t>
            </a:r>
            <a:r>
              <a:rPr lang="en-US" altLang="ko-KR" sz="1400" dirty="0"/>
              <a:t>2M Full HD </a:t>
            </a:r>
            <a:r>
              <a:rPr lang="ko-KR" altLang="en-US" sz="1400" dirty="0"/>
              <a:t>영상을 사용 할 수 있습니다</a:t>
            </a:r>
            <a:r>
              <a:rPr lang="en-US" altLang="ko-KR" sz="1400" dirty="0"/>
              <a:t>. </a:t>
            </a:r>
            <a:r>
              <a:rPr lang="ko-KR" altLang="en-US" sz="1400" dirty="0"/>
              <a:t> </a:t>
            </a:r>
            <a:r>
              <a:rPr lang="en-US" altLang="ko-KR" sz="1400" dirty="0"/>
              <a:t>4</a:t>
            </a:r>
            <a:r>
              <a:rPr lang="ko-KR" altLang="en-US" sz="1400" dirty="0"/>
              <a:t>개의 비디오 스트림</a:t>
            </a:r>
            <a:r>
              <a:rPr lang="en-US" altLang="ko-KR" sz="1400" dirty="0"/>
              <a:t>( h.264 x3, MJPEG x1) </a:t>
            </a:r>
            <a:r>
              <a:rPr lang="ko-KR" altLang="en-US" sz="1400" dirty="0"/>
              <a:t>이</a:t>
            </a:r>
            <a:r>
              <a:rPr lang="en-US" altLang="ko-KR" sz="1400" dirty="0"/>
              <a:t> </a:t>
            </a:r>
            <a:r>
              <a:rPr lang="ko-KR" altLang="en-US" sz="1400" dirty="0"/>
              <a:t>지원</a:t>
            </a:r>
            <a:r>
              <a:rPr lang="en-US" altLang="ko-KR" sz="1400" dirty="0"/>
              <a:t> </a:t>
            </a:r>
            <a:r>
              <a:rPr lang="ko-KR" altLang="en-US" sz="1400" dirty="0"/>
              <a:t>됩니다</a:t>
            </a:r>
            <a:r>
              <a:rPr lang="en-US" altLang="ko-KR" sz="1400" dirty="0"/>
              <a:t>.  IP65 </a:t>
            </a:r>
            <a:r>
              <a:rPr lang="ko-KR" altLang="en-US" sz="1400" dirty="0"/>
              <a:t>구조 설계로 실</a:t>
            </a:r>
            <a:r>
              <a:rPr lang="en-US" altLang="ko-KR" sz="1400" dirty="0"/>
              <a:t>/</a:t>
            </a:r>
            <a:r>
              <a:rPr lang="ko-KR" altLang="en-US" sz="1400" dirty="0"/>
              <a:t>내외 사용 이 가능합니다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F6B229-9FBB-1588-884E-2986F775B7E2}"/>
              </a:ext>
            </a:extLst>
          </p:cNvPr>
          <p:cNvSpPr txBox="1"/>
          <p:nvPr/>
        </p:nvSpPr>
        <p:spPr>
          <a:xfrm>
            <a:off x="4645868" y="7194444"/>
            <a:ext cx="2048589" cy="2556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/>
              <a:t>방범 카메라</a:t>
            </a:r>
            <a:endParaRPr lang="en-US" altLang="ko-KR" sz="1200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/>
              <a:t>블랙박스 카메라</a:t>
            </a:r>
            <a:endParaRPr lang="en-US" altLang="ko-KR" sz="1200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/>
              <a:t>방송 보조 카메라</a:t>
            </a:r>
            <a:endParaRPr lang="en-US" altLang="ko-KR" sz="1200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/>
              <a:t>캠핑 보안 카메라</a:t>
            </a:r>
            <a:endParaRPr lang="en-US" altLang="ko-KR" sz="1200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/>
              <a:t>택배 보안 카메라 </a:t>
            </a:r>
            <a:endParaRPr lang="en-US" altLang="ko-KR" sz="1200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/>
              <a:t>산업현장 이동형 카메라</a:t>
            </a:r>
            <a:endParaRPr lang="en-US" altLang="ko-KR" sz="1200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/>
              <a:t>관찰 카메라</a:t>
            </a:r>
            <a:endParaRPr lang="en-US" altLang="ko-KR" sz="1200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/>
              <a:t>트레일 카메라</a:t>
            </a:r>
            <a:endParaRPr lang="en-US" altLang="ko-KR" sz="1200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/>
              <a:t>스포츠 경기 이동 카메라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268A59-6811-5ABF-8883-F21EB02A6CE9}"/>
              </a:ext>
            </a:extLst>
          </p:cNvPr>
          <p:cNvSpPr txBox="1"/>
          <p:nvPr/>
        </p:nvSpPr>
        <p:spPr>
          <a:xfrm>
            <a:off x="4748587" y="6741716"/>
            <a:ext cx="1740339" cy="394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700" dirty="0">
                <a:solidFill>
                  <a:srgbClr val="FF0000"/>
                </a:solidFill>
                <a:latin typeface="+mn-ea"/>
              </a:rPr>
              <a:t>1. Micro SD </a:t>
            </a:r>
            <a:r>
              <a:rPr lang="ko-KR" altLang="en-US" sz="700" dirty="0">
                <a:solidFill>
                  <a:srgbClr val="FF0000"/>
                </a:solidFill>
                <a:latin typeface="+mn-ea"/>
              </a:rPr>
              <a:t>카드</a:t>
            </a:r>
            <a:r>
              <a:rPr lang="en-US" altLang="ko-KR" sz="700" dirty="0">
                <a:solidFill>
                  <a:srgbClr val="FF0000"/>
                </a:solidFill>
                <a:latin typeface="+mn-ea"/>
              </a:rPr>
              <a:t>/ 2. USB  </a:t>
            </a:r>
            <a:r>
              <a:rPr lang="en-US" altLang="ko-KR" sz="700" dirty="0" err="1">
                <a:solidFill>
                  <a:srgbClr val="FF0000"/>
                </a:solidFill>
                <a:latin typeface="+mn-ea"/>
              </a:rPr>
              <a:t>Wifi</a:t>
            </a:r>
            <a:r>
              <a:rPr lang="en-US" altLang="ko-KR" sz="700" dirty="0">
                <a:solidFill>
                  <a:srgbClr val="FF0000"/>
                </a:solidFill>
                <a:latin typeface="+mn-ea"/>
              </a:rPr>
              <a:t> </a:t>
            </a:r>
            <a:r>
              <a:rPr lang="ko-KR" altLang="en-US" sz="700" dirty="0" err="1">
                <a:solidFill>
                  <a:srgbClr val="FF0000"/>
                </a:solidFill>
                <a:latin typeface="+mn-ea"/>
              </a:rPr>
              <a:t>동글</a:t>
            </a:r>
            <a:endParaRPr lang="en-US" altLang="ko-KR" sz="700" dirty="0">
              <a:solidFill>
                <a:srgbClr val="FF0000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700" dirty="0">
                <a:solidFill>
                  <a:srgbClr val="FF0000"/>
                </a:solidFill>
                <a:latin typeface="+mn-ea"/>
              </a:rPr>
              <a:t>3. RJ-45  / 4. </a:t>
            </a:r>
            <a:r>
              <a:rPr lang="ko-KR" altLang="en-US" sz="700" dirty="0" err="1">
                <a:solidFill>
                  <a:srgbClr val="FF0000"/>
                </a:solidFill>
                <a:latin typeface="+mn-ea"/>
              </a:rPr>
              <a:t>리셋버튼</a:t>
            </a:r>
            <a:r>
              <a:rPr lang="en-US" altLang="ko-KR" sz="700" dirty="0">
                <a:solidFill>
                  <a:srgbClr val="FF0000"/>
                </a:solidFill>
                <a:latin typeface="+mn-ea"/>
              </a:rPr>
              <a:t> / 5.</a:t>
            </a:r>
            <a:r>
              <a:rPr lang="ko-KR" altLang="en-US" sz="700" dirty="0">
                <a:solidFill>
                  <a:srgbClr val="FF0000"/>
                </a:solidFill>
                <a:latin typeface="+mn-ea"/>
              </a:rPr>
              <a:t>전원입력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F06DE85C-EDDA-60A0-2DCB-8B2F4133B5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46" b="28846"/>
          <a:stretch/>
        </p:blipFill>
        <p:spPr>
          <a:xfrm>
            <a:off x="174005" y="1436582"/>
            <a:ext cx="4308323" cy="2430337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5AAF21DA-4DAB-CC86-A7D0-75AF91EC4F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57" t="19491" r="15165" b="41967"/>
          <a:stretch/>
        </p:blipFill>
        <p:spPr>
          <a:xfrm>
            <a:off x="4881763" y="1344315"/>
            <a:ext cx="1740339" cy="1491152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4DDCD65A-99D6-84ED-57AD-01597924CF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26" t="15973" r="11802" b="10364"/>
          <a:stretch/>
        </p:blipFill>
        <p:spPr>
          <a:xfrm rot="16200000">
            <a:off x="4703603" y="4850473"/>
            <a:ext cx="2096658" cy="1376168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5E7C1867-29D5-47C5-AA71-3A158DEA31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06"/>
          <a:stretch/>
        </p:blipFill>
        <p:spPr>
          <a:xfrm rot="5400000">
            <a:off x="5083718" y="2691581"/>
            <a:ext cx="1336431" cy="174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515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348E7B36-5306-F54D-33D8-18F900EAF079}"/>
              </a:ext>
            </a:extLst>
          </p:cNvPr>
          <p:cNvSpPr/>
          <p:nvPr/>
        </p:nvSpPr>
        <p:spPr>
          <a:xfrm>
            <a:off x="4645868" y="1336431"/>
            <a:ext cx="2212132" cy="85695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5A20F568-2D45-E5CC-ADAB-0F4B39F69F1D}"/>
              </a:ext>
            </a:extLst>
          </p:cNvPr>
          <p:cNvSpPr/>
          <p:nvPr/>
        </p:nvSpPr>
        <p:spPr>
          <a:xfrm>
            <a:off x="0" y="0"/>
            <a:ext cx="6858000" cy="13364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/>
              <a:t>다용도 무선 </a:t>
            </a:r>
            <a:r>
              <a:rPr lang="en-US" altLang="ko-KR" sz="3200" dirty="0"/>
              <a:t>AP</a:t>
            </a:r>
            <a:r>
              <a:rPr lang="en-US" altLang="ko-KR" sz="2800" dirty="0"/>
              <a:t> </a:t>
            </a:r>
            <a:r>
              <a:rPr lang="ko-KR" altLang="en-US" sz="2800" dirty="0"/>
              <a:t>블랙박스 카메라</a:t>
            </a:r>
            <a:endParaRPr lang="ko-KR" altLang="en-US" sz="28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7FAEB3-D39A-55A6-D48C-141140633F0C}"/>
              </a:ext>
            </a:extLst>
          </p:cNvPr>
          <p:cNvSpPr txBox="1"/>
          <p:nvPr/>
        </p:nvSpPr>
        <p:spPr>
          <a:xfrm>
            <a:off x="58032" y="4313416"/>
            <a:ext cx="4367171" cy="5227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400" dirty="0"/>
              <a:t>무선 </a:t>
            </a:r>
            <a:r>
              <a:rPr lang="en-US" altLang="ko-KR" sz="1400" dirty="0"/>
              <a:t>AP </a:t>
            </a:r>
            <a:r>
              <a:rPr lang="ko-KR" altLang="en-US" sz="1400" dirty="0"/>
              <a:t>가 지원되는 블랙박스 카메라입니다</a:t>
            </a:r>
            <a:r>
              <a:rPr lang="en-US" altLang="ko-KR" sz="1400" dirty="0"/>
              <a:t>.</a:t>
            </a:r>
            <a:r>
              <a:rPr lang="ko-KR" altLang="en-US" sz="1400" dirty="0"/>
              <a:t> 사건 사고등을  메모리 카드에 </a:t>
            </a:r>
            <a:r>
              <a:rPr lang="en-US" altLang="ko-KR" sz="1400" dirty="0"/>
              <a:t>24</a:t>
            </a:r>
            <a:r>
              <a:rPr lang="ko-KR" altLang="en-US" sz="1400" dirty="0"/>
              <a:t>시간 </a:t>
            </a:r>
            <a:r>
              <a:rPr lang="en-US" altLang="ko-KR" sz="1400" dirty="0"/>
              <a:t>365</a:t>
            </a:r>
            <a:r>
              <a:rPr lang="ko-KR" altLang="en-US" sz="1400" dirty="0"/>
              <a:t>일 녹화가 가능합니다</a:t>
            </a:r>
            <a:r>
              <a:rPr lang="en-US" altLang="ko-KR" sz="1400" dirty="0"/>
              <a:t>. </a:t>
            </a:r>
            <a:r>
              <a:rPr lang="ko-KR" altLang="en-US" sz="1400" dirty="0"/>
              <a:t>  현장에서 핸드폰 및 노트북의 </a:t>
            </a:r>
            <a:r>
              <a:rPr lang="en-US" altLang="ko-KR" sz="1400" dirty="0" err="1"/>
              <a:t>wifi</a:t>
            </a:r>
            <a:r>
              <a:rPr lang="en-US" altLang="ko-KR" sz="1400" dirty="0"/>
              <a:t> </a:t>
            </a:r>
            <a:r>
              <a:rPr lang="ko-KR" altLang="en-US" sz="1400" dirty="0"/>
              <a:t>접속을 통하여 직접 카메라</a:t>
            </a:r>
            <a:r>
              <a:rPr lang="en-US" altLang="ko-KR" sz="1400" dirty="0"/>
              <a:t> (AP </a:t>
            </a:r>
            <a:r>
              <a:rPr lang="ko-KR" altLang="en-US" sz="1400" dirty="0"/>
              <a:t>모드 기본</a:t>
            </a:r>
            <a:r>
              <a:rPr lang="en-US" altLang="ko-KR" sz="1400" dirty="0"/>
              <a:t>) </a:t>
            </a:r>
            <a:r>
              <a:rPr lang="ko-KR" altLang="en-US" sz="1400" dirty="0"/>
              <a:t>와 연결을 할 수 있습니다</a:t>
            </a:r>
            <a:r>
              <a:rPr lang="en-US" altLang="ko-KR" sz="1400" dirty="0"/>
              <a:t>. </a:t>
            </a:r>
            <a:r>
              <a:rPr lang="en-US" altLang="ko-KR" sz="1400" dirty="0" err="1"/>
              <a:t>Wifi</a:t>
            </a:r>
            <a:r>
              <a:rPr lang="ko-KR" altLang="en-US" sz="1400" dirty="0"/>
              <a:t> 를 통한 카메라 연결은 </a:t>
            </a:r>
            <a:r>
              <a:rPr lang="en-US" altLang="ko-KR" sz="1400" dirty="0"/>
              <a:t>30m </a:t>
            </a:r>
            <a:r>
              <a:rPr lang="ko-KR" altLang="en-US" sz="1400" dirty="0"/>
              <a:t>범위 내에서 가능합니다</a:t>
            </a:r>
            <a:r>
              <a:rPr lang="en-US" altLang="ko-KR" sz="1400" dirty="0"/>
              <a:t>. </a:t>
            </a:r>
            <a:r>
              <a:rPr lang="en-US" altLang="ko-KR" sz="1400" dirty="0" err="1"/>
              <a:t>Wifi</a:t>
            </a:r>
            <a:r>
              <a:rPr lang="en-US" altLang="ko-KR" sz="1400" dirty="0"/>
              <a:t> </a:t>
            </a:r>
            <a:r>
              <a:rPr lang="ko-KR" altLang="en-US" sz="1400" dirty="0" err="1"/>
              <a:t>리피터</a:t>
            </a:r>
            <a:r>
              <a:rPr lang="ko-KR" altLang="en-US" sz="1400" dirty="0"/>
              <a:t> 사용 시에는 거리를 연장 할 수 있습니다</a:t>
            </a:r>
            <a:r>
              <a:rPr lang="en-US" altLang="ko-KR" sz="1400" dirty="0"/>
              <a:t>.  </a:t>
            </a:r>
            <a:r>
              <a:rPr lang="ko-KR" altLang="en-US" sz="1400" dirty="0"/>
              <a:t>카메라와 연결 후에는 카메라 설정</a:t>
            </a:r>
            <a:r>
              <a:rPr lang="en-US" altLang="ko-KR" sz="1400" dirty="0"/>
              <a:t>, </a:t>
            </a:r>
            <a:r>
              <a:rPr lang="ko-KR" altLang="en-US" sz="1400" dirty="0"/>
              <a:t>실시간 영상 모니터링</a:t>
            </a:r>
            <a:r>
              <a:rPr lang="en-US" altLang="ko-KR" sz="1400" dirty="0"/>
              <a:t>, </a:t>
            </a:r>
            <a:r>
              <a:rPr lang="ko-KR" altLang="en-US" sz="1400" dirty="0"/>
              <a:t>녹화 영상 재생 및 다운로드 등을 할 수 있습니다</a:t>
            </a:r>
            <a:r>
              <a:rPr lang="en-US" altLang="ko-KR" sz="1400" dirty="0"/>
              <a:t>.</a:t>
            </a:r>
            <a:r>
              <a:rPr lang="ko-KR" altLang="en-US" sz="1400" dirty="0"/>
              <a:t> 블랙박스 카메라 접속을 위해서 </a:t>
            </a:r>
            <a:r>
              <a:rPr lang="en-US" altLang="ko-KR" sz="1400" dirty="0"/>
              <a:t>CCTV </a:t>
            </a:r>
            <a:r>
              <a:rPr lang="ko-KR" altLang="en-US" sz="1400" dirty="0"/>
              <a:t>공사 및 인터넷 네트워크 연결이 필요 없고  </a:t>
            </a:r>
            <a:r>
              <a:rPr lang="en-US" altLang="ko-KR" sz="1400" dirty="0"/>
              <a:t>DC12V </a:t>
            </a:r>
            <a:r>
              <a:rPr lang="ko-KR" altLang="en-US" sz="1400" dirty="0"/>
              <a:t>전원</a:t>
            </a:r>
            <a:r>
              <a:rPr lang="en-US" altLang="ko-KR" sz="1400" dirty="0"/>
              <a:t>(</a:t>
            </a:r>
            <a:r>
              <a:rPr lang="ko-KR" altLang="en-US" sz="1400" dirty="0" err="1"/>
              <a:t>밧데리</a:t>
            </a:r>
            <a:r>
              <a:rPr lang="ko-KR" altLang="en-US" sz="1400" dirty="0"/>
              <a:t> 포함</a:t>
            </a:r>
            <a:r>
              <a:rPr lang="en-US" altLang="ko-KR" sz="1400" dirty="0"/>
              <a:t>)</a:t>
            </a:r>
            <a:r>
              <a:rPr lang="ko-KR" altLang="en-US" sz="1400" dirty="0"/>
              <a:t>만 인가하면 바로 작동하기 때문에 누구나 쉽게 설치 가능합니다</a:t>
            </a:r>
            <a:r>
              <a:rPr lang="en-US" altLang="ko-KR" sz="1400" dirty="0"/>
              <a:t>. 2.9mm</a:t>
            </a:r>
            <a:r>
              <a:rPr lang="ko-KR" altLang="en-US" sz="1400" dirty="0"/>
              <a:t> 렌즈가 장착되어 </a:t>
            </a:r>
            <a:r>
              <a:rPr lang="en-US" altLang="ko-KR" sz="1400" dirty="0"/>
              <a:t>115</a:t>
            </a:r>
            <a:r>
              <a:rPr lang="ko-KR" altLang="en-US" sz="1400" dirty="0"/>
              <a:t>도 </a:t>
            </a:r>
            <a:r>
              <a:rPr lang="ko-KR" altLang="en-US" sz="1400" dirty="0" err="1"/>
              <a:t>화각의</a:t>
            </a:r>
            <a:r>
              <a:rPr lang="ko-KR" altLang="en-US" sz="1400" dirty="0"/>
              <a:t> </a:t>
            </a:r>
            <a:r>
              <a:rPr lang="en-US" altLang="ko-KR" sz="1400" dirty="0"/>
              <a:t>2M Full HD </a:t>
            </a:r>
            <a:r>
              <a:rPr lang="ko-KR" altLang="en-US" sz="1400" dirty="0"/>
              <a:t>영상을 사용 할 수 있습니다</a:t>
            </a:r>
            <a:r>
              <a:rPr lang="en-US" altLang="ko-KR" sz="1400" dirty="0"/>
              <a:t>. </a:t>
            </a:r>
            <a:r>
              <a:rPr lang="ko-KR" altLang="en-US" sz="1400" dirty="0"/>
              <a:t> </a:t>
            </a:r>
            <a:r>
              <a:rPr lang="en-US" altLang="ko-KR" sz="1400" dirty="0"/>
              <a:t>4</a:t>
            </a:r>
            <a:r>
              <a:rPr lang="ko-KR" altLang="en-US" sz="1400" dirty="0"/>
              <a:t>개의 비디오 스트림</a:t>
            </a:r>
            <a:r>
              <a:rPr lang="en-US" altLang="ko-KR" sz="1400" dirty="0"/>
              <a:t>( h.264 x3, MJPEG x1) </a:t>
            </a:r>
            <a:r>
              <a:rPr lang="ko-KR" altLang="en-US" sz="1400" dirty="0"/>
              <a:t>이</a:t>
            </a:r>
            <a:r>
              <a:rPr lang="en-US" altLang="ko-KR" sz="1400" dirty="0"/>
              <a:t> </a:t>
            </a:r>
            <a:r>
              <a:rPr lang="ko-KR" altLang="en-US" sz="1400" dirty="0"/>
              <a:t>지원</a:t>
            </a:r>
            <a:r>
              <a:rPr lang="en-US" altLang="ko-KR" sz="1400" dirty="0"/>
              <a:t> </a:t>
            </a:r>
            <a:r>
              <a:rPr lang="ko-KR" altLang="en-US" sz="1400" dirty="0"/>
              <a:t>됩니다</a:t>
            </a:r>
            <a:r>
              <a:rPr lang="en-US" altLang="ko-KR" sz="1400" dirty="0"/>
              <a:t>.  IP65 </a:t>
            </a:r>
            <a:r>
              <a:rPr lang="ko-KR" altLang="en-US" sz="1400" dirty="0"/>
              <a:t>구조 설계로 실</a:t>
            </a:r>
            <a:r>
              <a:rPr lang="en-US" altLang="ko-KR" sz="1400" dirty="0"/>
              <a:t>/</a:t>
            </a:r>
            <a:r>
              <a:rPr lang="ko-KR" altLang="en-US" sz="1400" dirty="0"/>
              <a:t>내외 사용 이 가능합니다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F6B229-9FBB-1588-884E-2986F775B7E2}"/>
              </a:ext>
            </a:extLst>
          </p:cNvPr>
          <p:cNvSpPr txBox="1"/>
          <p:nvPr/>
        </p:nvSpPr>
        <p:spPr>
          <a:xfrm>
            <a:off x="4645868" y="7194444"/>
            <a:ext cx="2048589" cy="2556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/>
              <a:t>방범 카메라</a:t>
            </a:r>
            <a:endParaRPr lang="en-US" altLang="ko-KR" sz="1200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/>
              <a:t>블랙박스 카메라</a:t>
            </a:r>
            <a:endParaRPr lang="en-US" altLang="ko-KR" sz="1200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/>
              <a:t>방송 보조 카메라</a:t>
            </a:r>
            <a:endParaRPr lang="en-US" altLang="ko-KR" sz="1200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/>
              <a:t>캠핑 보안 카메라</a:t>
            </a:r>
            <a:endParaRPr lang="en-US" altLang="ko-KR" sz="1200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/>
              <a:t>택배 보안 카메라 </a:t>
            </a:r>
            <a:endParaRPr lang="en-US" altLang="ko-KR" sz="1200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/>
              <a:t>산업현장 이동형 카메라</a:t>
            </a:r>
            <a:endParaRPr lang="en-US" altLang="ko-KR" sz="1200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/>
              <a:t>관찰 카메라</a:t>
            </a:r>
            <a:endParaRPr lang="en-US" altLang="ko-KR" sz="1200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/>
              <a:t>트레일 카메라</a:t>
            </a:r>
            <a:endParaRPr lang="en-US" altLang="ko-KR" sz="1200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/>
              <a:t>스포츠 경기 이동 카메라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268A59-6811-5ABF-8883-F21EB02A6CE9}"/>
              </a:ext>
            </a:extLst>
          </p:cNvPr>
          <p:cNvSpPr txBox="1"/>
          <p:nvPr/>
        </p:nvSpPr>
        <p:spPr>
          <a:xfrm>
            <a:off x="4748587" y="6741716"/>
            <a:ext cx="1740339" cy="394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700" dirty="0">
                <a:solidFill>
                  <a:srgbClr val="FF0000"/>
                </a:solidFill>
                <a:latin typeface="+mn-ea"/>
              </a:rPr>
              <a:t>1. Micro SD </a:t>
            </a:r>
            <a:r>
              <a:rPr lang="ko-KR" altLang="en-US" sz="700" dirty="0">
                <a:solidFill>
                  <a:srgbClr val="FF0000"/>
                </a:solidFill>
                <a:latin typeface="+mn-ea"/>
              </a:rPr>
              <a:t>카드</a:t>
            </a:r>
            <a:r>
              <a:rPr lang="en-US" altLang="ko-KR" sz="700" dirty="0">
                <a:solidFill>
                  <a:srgbClr val="FF0000"/>
                </a:solidFill>
                <a:latin typeface="+mn-ea"/>
              </a:rPr>
              <a:t>/ 2. USB  </a:t>
            </a:r>
            <a:r>
              <a:rPr lang="en-US" altLang="ko-KR" sz="700" dirty="0" err="1">
                <a:solidFill>
                  <a:srgbClr val="FF0000"/>
                </a:solidFill>
                <a:latin typeface="+mn-ea"/>
              </a:rPr>
              <a:t>Wifi</a:t>
            </a:r>
            <a:r>
              <a:rPr lang="en-US" altLang="ko-KR" sz="700" dirty="0">
                <a:solidFill>
                  <a:srgbClr val="FF0000"/>
                </a:solidFill>
                <a:latin typeface="+mn-ea"/>
              </a:rPr>
              <a:t> </a:t>
            </a:r>
            <a:r>
              <a:rPr lang="ko-KR" altLang="en-US" sz="700" dirty="0" err="1">
                <a:solidFill>
                  <a:srgbClr val="FF0000"/>
                </a:solidFill>
                <a:latin typeface="+mn-ea"/>
              </a:rPr>
              <a:t>동글</a:t>
            </a:r>
            <a:endParaRPr lang="en-US" altLang="ko-KR" sz="700" dirty="0">
              <a:solidFill>
                <a:srgbClr val="FF0000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700" dirty="0">
                <a:solidFill>
                  <a:srgbClr val="FF0000"/>
                </a:solidFill>
                <a:latin typeface="+mn-ea"/>
              </a:rPr>
              <a:t>3. RJ-45  / 4. </a:t>
            </a:r>
            <a:r>
              <a:rPr lang="ko-KR" altLang="en-US" sz="700" dirty="0" err="1">
                <a:solidFill>
                  <a:srgbClr val="FF0000"/>
                </a:solidFill>
                <a:latin typeface="+mn-ea"/>
              </a:rPr>
              <a:t>리셋버튼</a:t>
            </a:r>
            <a:r>
              <a:rPr lang="en-US" altLang="ko-KR" sz="700" dirty="0">
                <a:solidFill>
                  <a:srgbClr val="FF0000"/>
                </a:solidFill>
                <a:latin typeface="+mn-ea"/>
              </a:rPr>
              <a:t> / 5.</a:t>
            </a:r>
            <a:r>
              <a:rPr lang="ko-KR" altLang="en-US" sz="700" dirty="0">
                <a:solidFill>
                  <a:srgbClr val="FF0000"/>
                </a:solidFill>
                <a:latin typeface="+mn-ea"/>
              </a:rPr>
              <a:t>전원입력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F06DE85C-EDDA-60A0-2DCB-8B2F4133B5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46" b="28846"/>
          <a:stretch/>
        </p:blipFill>
        <p:spPr>
          <a:xfrm>
            <a:off x="174005" y="1436582"/>
            <a:ext cx="4308323" cy="2430337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4DDCD65A-99D6-84ED-57AD-01597924CF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6" t="15973" r="11802" b="10364"/>
          <a:stretch/>
        </p:blipFill>
        <p:spPr>
          <a:xfrm rot="16200000">
            <a:off x="4703603" y="4850473"/>
            <a:ext cx="2096658" cy="1376168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FCE86EAC-321E-4730-9833-871F7F37A2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96" t="23525"/>
          <a:stretch/>
        </p:blipFill>
        <p:spPr>
          <a:xfrm>
            <a:off x="4754089" y="1452572"/>
            <a:ext cx="1995686" cy="274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21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C168CBE-821A-4691-B23B-668201C9E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04" y="-184026"/>
            <a:ext cx="6777338" cy="1268361"/>
          </a:xfrm>
        </p:spPr>
        <p:txBody>
          <a:bodyPr>
            <a:normAutofit/>
          </a:bodyPr>
          <a:lstStyle/>
          <a:p>
            <a:r>
              <a:rPr lang="en-US" altLang="ko-KR" sz="2000"/>
              <a:t>24</a:t>
            </a:r>
            <a:r>
              <a:rPr lang="ko-KR" altLang="en-US" sz="2000"/>
              <a:t>시간 자동 녹화 기능이 탑재된 </a:t>
            </a:r>
            <a:r>
              <a:rPr lang="en-US" altLang="ko-KR" sz="2000"/>
              <a:t>Wifi</a:t>
            </a:r>
            <a:r>
              <a:rPr lang="ko-KR" altLang="en-US" sz="2000"/>
              <a:t> </a:t>
            </a:r>
            <a:r>
              <a:rPr lang="en-US" altLang="ko-KR" sz="2000"/>
              <a:t>Network</a:t>
            </a:r>
            <a:r>
              <a:rPr lang="ko-KR" altLang="en-US" sz="2000"/>
              <a:t> </a:t>
            </a:r>
            <a:r>
              <a:rPr lang="en-US" altLang="ko-KR" sz="2000"/>
              <a:t>Camera</a:t>
            </a:r>
            <a:r>
              <a:rPr lang="ko-KR" altLang="en-US" sz="2000"/>
              <a:t> 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0226B6F-BDCA-4AA3-9438-041DEFAE215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145" y="7267870"/>
            <a:ext cx="2571830" cy="14667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0CE0B2-58DD-41CC-A1C5-4B50E51E4D5B}"/>
              </a:ext>
            </a:extLst>
          </p:cNvPr>
          <p:cNvSpPr txBox="1"/>
          <p:nvPr/>
        </p:nvSpPr>
        <p:spPr>
          <a:xfrm>
            <a:off x="3981416" y="8897176"/>
            <a:ext cx="266932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latin typeface="+mn-ea"/>
              </a:rPr>
              <a:t>1. Micro SD memory slot / 2. USB  </a:t>
            </a:r>
            <a:r>
              <a:rPr lang="en-US" altLang="ko-KR" sz="900" dirty="0" err="1">
                <a:latin typeface="+mn-ea"/>
              </a:rPr>
              <a:t>Wifi</a:t>
            </a:r>
            <a:r>
              <a:rPr lang="en-US" altLang="ko-KR" sz="900" dirty="0">
                <a:latin typeface="+mn-ea"/>
              </a:rPr>
              <a:t> Dongle</a:t>
            </a:r>
          </a:p>
          <a:p>
            <a:r>
              <a:rPr lang="en-US" altLang="ko-KR" sz="900" dirty="0">
                <a:latin typeface="+mn-ea"/>
              </a:rPr>
              <a:t>3. Network</a:t>
            </a:r>
            <a:r>
              <a:rPr lang="ko-KR" altLang="en-US" sz="900" dirty="0">
                <a:latin typeface="+mn-ea"/>
              </a:rPr>
              <a:t> </a:t>
            </a:r>
            <a:r>
              <a:rPr lang="en-US" altLang="ko-KR" sz="900" dirty="0">
                <a:latin typeface="+mn-ea"/>
              </a:rPr>
              <a:t>RJ-45  / 4. Reset / 5.Power Input</a:t>
            </a:r>
            <a:endParaRPr lang="ko-KR" altLang="ko-KR" sz="900" dirty="0">
              <a:latin typeface="+mn-ea"/>
            </a:endParaRPr>
          </a:p>
          <a:p>
            <a:endParaRPr lang="ko-KR" altLang="en-US" sz="900" dirty="0">
              <a:latin typeface="+mn-ea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95CE5A79-DB87-426B-AD20-A476EFB78FA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31095" y="7323765"/>
            <a:ext cx="3403132" cy="221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26250A-E204-4CFC-8137-2E6F858AD9C7}"/>
              </a:ext>
            </a:extLst>
          </p:cNvPr>
          <p:cNvSpPr txBox="1"/>
          <p:nvPr/>
        </p:nvSpPr>
        <p:spPr>
          <a:xfrm>
            <a:off x="445681" y="6919298"/>
            <a:ext cx="5277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/>
              <a:t>치수</a:t>
            </a:r>
            <a:r>
              <a:rPr lang="en-US" altLang="ko-KR" sz="1200"/>
              <a:t> </a:t>
            </a:r>
            <a:endParaRPr lang="ko-KR" altLang="en-US" sz="1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550A89-87B9-4848-A1B6-9E7671D407FD}"/>
              </a:ext>
            </a:extLst>
          </p:cNvPr>
          <p:cNvSpPr txBox="1"/>
          <p:nvPr/>
        </p:nvSpPr>
        <p:spPr>
          <a:xfrm>
            <a:off x="3855145" y="6884186"/>
            <a:ext cx="8707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/>
              <a:t>주요 구성</a:t>
            </a:r>
            <a:r>
              <a:rPr lang="en-US" altLang="ko-KR" sz="1200"/>
              <a:t> </a:t>
            </a:r>
            <a:endParaRPr lang="ko-KR" altLang="en-US" sz="12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B1902F-25AD-4275-9E58-C08DCEF3C80B}"/>
              </a:ext>
            </a:extLst>
          </p:cNvPr>
          <p:cNvSpPr txBox="1"/>
          <p:nvPr/>
        </p:nvSpPr>
        <p:spPr>
          <a:xfrm>
            <a:off x="285148" y="2178990"/>
            <a:ext cx="5236648" cy="4217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dirty="0"/>
              <a:t>2M Full HD(1920x1080) </a:t>
            </a:r>
            <a:r>
              <a:rPr lang="ko-KR" altLang="en-US" sz="1200" dirty="0"/>
              <a:t>해상도</a:t>
            </a:r>
            <a:endParaRPr lang="en-US" altLang="ko-KR" sz="1200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dirty="0" err="1"/>
              <a:t>Wifi</a:t>
            </a:r>
            <a:r>
              <a:rPr lang="ko-KR" altLang="en-US" sz="1200" dirty="0"/>
              <a:t> 네트워크 카메라</a:t>
            </a:r>
            <a:r>
              <a:rPr lang="en-US" altLang="ko-KR" sz="1200" dirty="0"/>
              <a:t>(2.4G)</a:t>
            </a:r>
            <a:r>
              <a:rPr lang="ko-KR" altLang="en-US" sz="1200" dirty="0"/>
              <a:t> </a:t>
            </a:r>
            <a:endParaRPr lang="en-US" altLang="ko-KR" sz="1200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dirty="0"/>
              <a:t>AP </a:t>
            </a:r>
            <a:r>
              <a:rPr lang="ko-KR" altLang="en-US" sz="1200" dirty="0"/>
              <a:t>모드 </a:t>
            </a:r>
            <a:endParaRPr lang="en-US" altLang="ko-KR" sz="1200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dirty="0" err="1"/>
              <a:t>Wifi</a:t>
            </a:r>
            <a:r>
              <a:rPr lang="en-US" altLang="ko-KR" sz="1200" dirty="0"/>
              <a:t> </a:t>
            </a:r>
            <a:r>
              <a:rPr lang="ko-KR" altLang="en-US" sz="1200" dirty="0"/>
              <a:t>를 통한 실시간 영상 전송 및 녹화 </a:t>
            </a:r>
            <a:endParaRPr lang="en-US" altLang="ko-KR" sz="1200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/>
              <a:t>스마트</a:t>
            </a:r>
            <a:r>
              <a:rPr lang="en-US" altLang="ko-KR" sz="1200" dirty="0"/>
              <a:t> </a:t>
            </a:r>
            <a:r>
              <a:rPr lang="ko-KR" altLang="en-US" sz="1200" dirty="0"/>
              <a:t>기기 및 </a:t>
            </a:r>
            <a:r>
              <a:rPr lang="en-US" altLang="ko-KR" sz="1200" dirty="0"/>
              <a:t>PC </a:t>
            </a:r>
            <a:r>
              <a:rPr lang="ko-KR" altLang="en-US" sz="1200" dirty="0"/>
              <a:t>에서 실시간 영상 및 녹화 영상 확인</a:t>
            </a:r>
            <a:endParaRPr lang="en-US" altLang="ko-KR" sz="1200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dirty="0" err="1"/>
              <a:t>Wifi</a:t>
            </a:r>
            <a:r>
              <a:rPr lang="en-US" altLang="ko-KR" sz="1200" dirty="0"/>
              <a:t> </a:t>
            </a:r>
            <a:r>
              <a:rPr lang="ko-KR" altLang="en-US" sz="1200" dirty="0"/>
              <a:t>를 통한 </a:t>
            </a:r>
            <a:r>
              <a:rPr lang="en-US" altLang="ko-KR" sz="1200" dirty="0"/>
              <a:t>SD </a:t>
            </a:r>
            <a:r>
              <a:rPr lang="ko-KR" altLang="en-US" sz="1200" dirty="0"/>
              <a:t>녹화 영상 다운로드</a:t>
            </a:r>
            <a:endParaRPr lang="en-US" altLang="ko-KR" sz="1200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dirty="0"/>
              <a:t>2.9mm </a:t>
            </a:r>
            <a:r>
              <a:rPr lang="ko-KR" altLang="en-US" sz="1200" dirty="0"/>
              <a:t>렌즈</a:t>
            </a:r>
            <a:r>
              <a:rPr lang="en-US" altLang="ko-KR" sz="1200" dirty="0"/>
              <a:t>(</a:t>
            </a:r>
            <a:r>
              <a:rPr lang="ko-KR" altLang="en-US" sz="1200" dirty="0" err="1"/>
              <a:t>화각</a:t>
            </a:r>
            <a:r>
              <a:rPr lang="en-US" altLang="ko-KR" sz="1200" dirty="0"/>
              <a:t> 115</a:t>
            </a:r>
            <a:r>
              <a:rPr lang="ko-KR" altLang="en-US" sz="1200" dirty="0"/>
              <a:t>도</a:t>
            </a:r>
            <a:r>
              <a:rPr lang="en-US" altLang="ko-KR" sz="1200" dirty="0"/>
              <a:t>) </a:t>
            </a:r>
            <a:r>
              <a:rPr lang="ko-KR" altLang="en-US" sz="1200" dirty="0"/>
              <a:t> 장착 </a:t>
            </a:r>
            <a:endParaRPr lang="en-US" altLang="ko-KR" sz="1200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dirty="0"/>
              <a:t>DC12V </a:t>
            </a:r>
            <a:r>
              <a:rPr lang="ko-KR" altLang="en-US" sz="1200" dirty="0"/>
              <a:t>전원 입력</a:t>
            </a:r>
            <a:endParaRPr lang="en-US" altLang="ko-KR" sz="1200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dirty="0"/>
              <a:t>SD </a:t>
            </a:r>
            <a:r>
              <a:rPr lang="ko-KR" altLang="en-US" sz="1200" dirty="0"/>
              <a:t>메모리 녹화 </a:t>
            </a:r>
            <a:r>
              <a:rPr lang="en-US" altLang="ko-KR" sz="1200" dirty="0"/>
              <a:t>(</a:t>
            </a:r>
            <a:r>
              <a:rPr lang="ko-KR" altLang="en-US" sz="1200" dirty="0"/>
              <a:t>용량 무제한 지원</a:t>
            </a:r>
            <a:r>
              <a:rPr lang="en-US" altLang="ko-KR" sz="1200" dirty="0"/>
              <a:t>)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 err="1"/>
              <a:t>쿼드</a:t>
            </a:r>
            <a:r>
              <a:rPr lang="ko-KR" altLang="en-US" sz="1200" dirty="0"/>
              <a:t> 스트림 지원</a:t>
            </a:r>
            <a:endParaRPr lang="en-US" altLang="ko-KR" sz="1200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dirty="0"/>
              <a:t>IP65</a:t>
            </a:r>
            <a:r>
              <a:rPr lang="ko-KR" altLang="en-US" sz="1200" dirty="0"/>
              <a:t> </a:t>
            </a:r>
            <a:endParaRPr lang="en-US" altLang="ko-KR" sz="1200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/>
              <a:t>실내</a:t>
            </a:r>
            <a:r>
              <a:rPr lang="en-US" altLang="ko-KR" sz="1200" dirty="0"/>
              <a:t>/ </a:t>
            </a:r>
            <a:r>
              <a:rPr lang="ko-KR" altLang="en-US" sz="1200" dirty="0"/>
              <a:t>실외 적용</a:t>
            </a:r>
            <a:endParaRPr lang="en-US" altLang="ko-KR" sz="1200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/>
              <a:t>심플한 제품 구조 및 설치 </a:t>
            </a:r>
            <a:endParaRPr lang="en-US" altLang="ko-KR" sz="1200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200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dirty="0"/>
              <a:t> </a:t>
            </a:r>
            <a:r>
              <a:rPr lang="ko-KR" altLang="en-US" sz="1200" dirty="0"/>
              <a:t>건설현장</a:t>
            </a:r>
            <a:r>
              <a:rPr lang="en-US" altLang="ko-KR" sz="1200" dirty="0"/>
              <a:t>/ </a:t>
            </a:r>
            <a:r>
              <a:rPr lang="ko-KR" altLang="en-US" sz="1200" dirty="0"/>
              <a:t>스포츠 경기 녹화 및 전송</a:t>
            </a:r>
            <a:r>
              <a:rPr lang="en-US" altLang="ko-KR" sz="1200" dirty="0"/>
              <a:t> </a:t>
            </a:r>
            <a:r>
              <a:rPr lang="ko-KR" altLang="en-US" sz="1200" dirty="0"/>
              <a:t>등 다양한 어플리케이션 활용</a:t>
            </a: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D4F6AC56-E5CF-46E8-AB18-9DAC8FB90882}"/>
              </a:ext>
            </a:extLst>
          </p:cNvPr>
          <p:cNvGrpSpPr/>
          <p:nvPr/>
        </p:nvGrpSpPr>
        <p:grpSpPr>
          <a:xfrm>
            <a:off x="1" y="758432"/>
            <a:ext cx="6858000" cy="173644"/>
            <a:chOff x="194354" y="750744"/>
            <a:chExt cx="5572126" cy="175419"/>
          </a:xfrm>
        </p:grpSpPr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C96B78E6-FC3C-4B2A-BC8C-FFA132F8BB6A}"/>
                </a:ext>
              </a:extLst>
            </p:cNvPr>
            <p:cNvSpPr/>
            <p:nvPr/>
          </p:nvSpPr>
          <p:spPr>
            <a:xfrm>
              <a:off x="194354" y="750744"/>
              <a:ext cx="3731518" cy="1754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0">
                <a:defRPr/>
              </a:pPr>
              <a:endParaRPr lang="ko-KR" altLang="en-US" sz="1463"/>
            </a:p>
          </p:txBody>
        </p:sp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987E0D7E-D1BD-4327-8C72-4467B4E4835F}"/>
                </a:ext>
              </a:extLst>
            </p:cNvPr>
            <p:cNvSpPr/>
            <p:nvPr/>
          </p:nvSpPr>
          <p:spPr>
            <a:xfrm>
              <a:off x="3916844" y="750744"/>
              <a:ext cx="1849636" cy="17541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0">
                <a:defRPr/>
              </a:pPr>
              <a:endParaRPr lang="ko-KR" altLang="en-US" sz="1463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753DB82-AB8E-4C4F-8507-66A776406686}"/>
              </a:ext>
            </a:extLst>
          </p:cNvPr>
          <p:cNvSpPr txBox="1"/>
          <p:nvPr/>
        </p:nvSpPr>
        <p:spPr>
          <a:xfrm>
            <a:off x="109371" y="1084335"/>
            <a:ext cx="65826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/>
              <a:t>2</a:t>
            </a:r>
            <a:r>
              <a:rPr lang="ko-KR" altLang="en-US" sz="1400"/>
              <a:t>메가</a:t>
            </a:r>
            <a:r>
              <a:rPr lang="en-US" altLang="ko-KR" sz="1400"/>
              <a:t> </a:t>
            </a:r>
            <a:r>
              <a:rPr lang="ko-KR" altLang="en-US" sz="1400"/>
              <a:t>픽셀 센서를 장착 하여 </a:t>
            </a:r>
            <a:r>
              <a:rPr lang="en-US" altLang="ko-KR" sz="1400"/>
              <a:t>Full HD</a:t>
            </a:r>
            <a:r>
              <a:rPr lang="ko-KR" altLang="en-US" sz="1400"/>
              <a:t> 영상</a:t>
            </a:r>
            <a:r>
              <a:rPr lang="en-US" altLang="ko-KR" sz="1400"/>
              <a:t>(1920x1080) </a:t>
            </a:r>
            <a:r>
              <a:rPr lang="ko-KR" altLang="en-US" sz="1400"/>
              <a:t>해상도를 지원하는 카메라로  </a:t>
            </a:r>
            <a:r>
              <a:rPr lang="en-US" altLang="ko-KR" sz="1400"/>
              <a:t>DC12V</a:t>
            </a:r>
            <a:r>
              <a:rPr lang="ko-KR" altLang="en-US" sz="1400"/>
              <a:t> 전원 연결과 </a:t>
            </a:r>
            <a:r>
              <a:rPr lang="en-US" altLang="ko-KR" sz="1400"/>
              <a:t>Wifi </a:t>
            </a:r>
            <a:r>
              <a:rPr lang="ko-KR" altLang="en-US" sz="1400"/>
              <a:t>를 통하여 운영됩니다</a:t>
            </a:r>
            <a:r>
              <a:rPr lang="en-US" altLang="ko-KR" sz="1400"/>
              <a:t>. </a:t>
            </a:r>
            <a:r>
              <a:rPr lang="ko-KR" altLang="en-US" sz="1400"/>
              <a:t>실시간 영상 전송 및 </a:t>
            </a:r>
            <a:r>
              <a:rPr lang="en-US" altLang="ko-KR" sz="1400"/>
              <a:t>SD </a:t>
            </a:r>
            <a:r>
              <a:rPr lang="ko-KR" altLang="en-US" sz="1400"/>
              <a:t>카드를 통한 녹화가 가능하며 스마트 기기 및 </a:t>
            </a:r>
            <a:r>
              <a:rPr lang="en-US" altLang="ko-KR" sz="1400"/>
              <a:t>PC </a:t>
            </a:r>
            <a:r>
              <a:rPr lang="ko-KR" altLang="en-US" sz="1400"/>
              <a:t>를 통하여 실시간 영상 확인과 녹화영상을 확인 할 수 있습니다</a:t>
            </a:r>
            <a:r>
              <a:rPr lang="en-US" altLang="ko-KR" sz="1400"/>
              <a:t>.  MJPEG, H.264 </a:t>
            </a:r>
            <a:r>
              <a:rPr lang="ko-KR" altLang="en-US" sz="1400"/>
              <a:t>형식과</a:t>
            </a:r>
            <a:r>
              <a:rPr lang="en-US" altLang="ko-KR" sz="1400"/>
              <a:t> ONVIP </a:t>
            </a:r>
            <a:r>
              <a:rPr lang="ko-KR" altLang="en-US" sz="1400"/>
              <a:t>형식을 지원합니다</a:t>
            </a: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6FF1372A-6682-417B-B183-D57847EDA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540" y="9570905"/>
            <a:ext cx="33089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0"/>
            <a:r>
              <a:rPr kumimoji="0" lang="en-US" altLang="ko-KR" sz="1400" b="1">
                <a:solidFill>
                  <a:srgbClr val="0070C0"/>
                </a:solidFill>
                <a:latin typeface="Lucida Sans" pitchFamily="34" charset="0"/>
                <a:ea typeface="맑은 고딕" pitchFamily="50" charset="-127"/>
              </a:rPr>
              <a:t>DK </a:t>
            </a:r>
            <a:r>
              <a:rPr lang="ko-KR" altLang="en-US" sz="1400" b="1" dirty="0">
                <a:solidFill>
                  <a:srgbClr val="0070C0"/>
                </a:solidFill>
                <a:latin typeface="Lucida Sans" pitchFamily="34" charset="0"/>
                <a:ea typeface="맑은 고딕" pitchFamily="50" charset="-127"/>
              </a:rPr>
              <a:t>솔루션</a:t>
            </a:r>
            <a:r>
              <a:rPr kumimoji="0" lang="en-US" altLang="ko-KR" sz="1400" b="1" dirty="0">
                <a:solidFill>
                  <a:srgbClr val="0070C0"/>
                </a:solidFill>
                <a:latin typeface="Lucida Sans" pitchFamily="34" charset="0"/>
                <a:ea typeface="맑은 고딕" pitchFamily="50" charset="-127"/>
              </a:rPr>
              <a:t> </a:t>
            </a:r>
            <a:r>
              <a:rPr kumimoji="0" lang="ko-KR" altLang="en-US" sz="1400" b="1" dirty="0">
                <a:solidFill>
                  <a:srgbClr val="0070C0"/>
                </a:solidFill>
                <a:latin typeface="Lucida Sans" pitchFamily="34" charset="0"/>
                <a:ea typeface="맑은 고딕" pitchFamily="50" charset="-127"/>
              </a:rPr>
              <a:t>｜</a:t>
            </a:r>
            <a:r>
              <a:rPr kumimoji="0" lang="en-US" altLang="ko-KR" sz="1400" b="1" dirty="0">
                <a:solidFill>
                  <a:srgbClr val="0070C0"/>
                </a:solidFill>
                <a:latin typeface="Lucida Sans" pitchFamily="34" charset="0"/>
                <a:ea typeface="맑은 고딕" pitchFamily="50" charset="-127"/>
              </a:rPr>
              <a:t> http://gogocctv.com </a:t>
            </a:r>
            <a:endParaRPr kumimoji="0" lang="ko-KR" altLang="en-US" sz="1200" b="1" dirty="0">
              <a:solidFill>
                <a:srgbClr val="0070C0"/>
              </a:solidFill>
              <a:latin typeface="Lucida Sans" pitchFamily="34" charset="0"/>
              <a:ea typeface="맑은 고딕" pitchFamily="50" charset="-127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460DB8AA-2AA7-4E0C-A9B9-71882BF2C2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1969" y="2239875"/>
            <a:ext cx="2210883" cy="319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226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BD997500-DC84-4C34-8F8C-4F4BD11190C0}"/>
              </a:ext>
            </a:extLst>
          </p:cNvPr>
          <p:cNvGraphicFramePr>
            <a:graphicFrameLocks noGrp="1"/>
          </p:cNvGraphicFramePr>
          <p:nvPr/>
        </p:nvGraphicFramePr>
        <p:xfrm>
          <a:off x="251213" y="1136966"/>
          <a:ext cx="6355574" cy="8559747"/>
        </p:xfrm>
        <a:graphic>
          <a:graphicData uri="http://schemas.openxmlformats.org/drawingml/2006/table">
            <a:tbl>
              <a:tblPr firstRow="1" firstCol="1" bandRow="1" bandCol="1">
                <a:tableStyleId>{2D5ABB26-0587-4C30-8999-92F81FD0307C}</a:tableStyleId>
              </a:tblPr>
              <a:tblGrid>
                <a:gridCol w="857866">
                  <a:extLst>
                    <a:ext uri="{9D8B030D-6E8A-4147-A177-3AD203B41FA5}">
                      <a16:colId xmlns:a16="http://schemas.microsoft.com/office/drawing/2014/main" val="1718317814"/>
                    </a:ext>
                  </a:extLst>
                </a:gridCol>
                <a:gridCol w="1126826">
                  <a:extLst>
                    <a:ext uri="{9D8B030D-6E8A-4147-A177-3AD203B41FA5}">
                      <a16:colId xmlns:a16="http://schemas.microsoft.com/office/drawing/2014/main" val="3443052428"/>
                    </a:ext>
                  </a:extLst>
                </a:gridCol>
                <a:gridCol w="4370882">
                  <a:extLst>
                    <a:ext uri="{9D8B030D-6E8A-4147-A177-3AD203B41FA5}">
                      <a16:colId xmlns:a16="http://schemas.microsoft.com/office/drawing/2014/main" val="792672748"/>
                    </a:ext>
                  </a:extLst>
                </a:gridCol>
              </a:tblGrid>
              <a:tr h="188588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Model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Network Camera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64848510"/>
                  </a:ext>
                </a:extLst>
              </a:tr>
              <a:tr h="13510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Lens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Fixed-focal 2.9mm, F2.5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7240222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Angle of View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115</a:t>
                      </a:r>
                      <a:r>
                        <a:rPr lang="ko-KR" sz="700">
                          <a:effectLst/>
                        </a:rPr>
                        <a:t>°</a:t>
                      </a:r>
                      <a:r>
                        <a:rPr lang="en-US" sz="700">
                          <a:effectLst/>
                        </a:rPr>
                        <a:t>(H)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92940889"/>
                  </a:ext>
                </a:extLst>
              </a:tr>
              <a:tr h="140738">
                <a:tc row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Image Sensor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Type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1/2.9” SONY Exmor CMOS sensor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39193838"/>
                  </a:ext>
                </a:extLst>
              </a:tr>
              <a:tr h="14073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Pixels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1920(H) x 1080(V)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8645509"/>
                  </a:ext>
                </a:extLst>
              </a:tr>
              <a:tr h="13510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Min. Illumination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Color: 0.2Lux@F2.5 / BW: 0Lux@F2.5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11124253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Scanning Mode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Progressive Scan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2191119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Wide Dynamic Range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YES(72dB)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22154655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Day and Night Mode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True D/N (Auto, Day, Night)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06608226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Noise Reduction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2DNR, 3DNR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2339613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Digital Zoom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Yes (ROI)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55936978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Exposure Control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Auto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74310572"/>
                  </a:ext>
                </a:extLst>
              </a:tr>
              <a:tr h="225180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White Balance Control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Auto, Incandescent, Fluorescent, Outdoor, Manual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11187844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Back Light Compensation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Yes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08900668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Image effect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Flip, Mirror, Aisle, Defog, HLC, S-LDC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1760404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Flicker Free Mode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50Hz, 60Hz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79811851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Shutter Speed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Auto(1/10,000 ~ 1sec), Manual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0568825"/>
                  </a:ext>
                </a:extLst>
              </a:tr>
              <a:tr h="140738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VIDEO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28796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Compression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H.264(Baseline, Main, High Profile), MJPEG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02173229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Bitrate Control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CVBR, VBR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3933842"/>
                  </a:ext>
                </a:extLst>
              </a:tr>
              <a:tr h="189376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Resolution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1920x1080, 1280x1024, 1280x960, 1280x720, 1024x768, 704x576, 704x480, 640x480, 640x360, 320x240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0624594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Frame Rate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Max. 25/30fps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81802867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Streaming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25/30fps(Quad Stream: H.264 x 3, MJPEG x 1)</a:t>
                      </a:r>
                      <a:endParaRPr lang="ko-KR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8059139"/>
                  </a:ext>
                </a:extLst>
              </a:tr>
              <a:tr h="140738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SYSTEM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760025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Video Contents Analysis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 Tampering, Line Detector, Field Detector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55644200"/>
                  </a:ext>
                </a:extLst>
              </a:tr>
              <a:tr h="225180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Motion Detection Area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16 Programmable Area (Include Area 8, Exclude Area 8)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52656981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Privacy Mask Zone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8 Programmable Zone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47005947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FTP Uploading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MJPEG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1925905"/>
                  </a:ext>
                </a:extLst>
              </a:tr>
              <a:tr h="225180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Event Notification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E-mail, FTP, Notification Server, XML Notification, Audio Alert, AIHM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64129127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Login Authority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Administrator, Operator, Guest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02413196"/>
                  </a:ext>
                </a:extLst>
              </a:tr>
              <a:tr h="140738">
                <a:tc row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Event </a:t>
                      </a:r>
                      <a:endParaRPr lang="ko-KR" sz="700">
                        <a:effectLst/>
                      </a:endParaRPr>
                    </a:p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Buffering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FTP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Pre: 30sec, Post: 30sec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5930990"/>
                  </a:ext>
                </a:extLst>
              </a:tr>
              <a:tr h="19703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SD Record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Pre: 10sec, Post: 60sec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5717447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Manual Trigger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4 Programmable Trigger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27273615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Security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Multi User Authority, IP Filtering, HTTPS, SSL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6774476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Network Time Sync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NTP Server, Synchronized Computer, Manual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78658350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Software Reset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Restart, Reset, Factory Default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72282617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Hardware Factory Reset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Yes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57074014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Auto Recovery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Backup, Restore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84841209"/>
                  </a:ext>
                </a:extLst>
              </a:tr>
              <a:tr h="225180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Remote Upgrade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Web Browsing(IE, Chrome, Safari, Firefox), SmartManager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2671791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SD Recording Mode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Event, Continuous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25001141"/>
                  </a:ext>
                </a:extLst>
              </a:tr>
              <a:tr h="140738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NETWORK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0076758"/>
                  </a:ext>
                </a:extLst>
              </a:tr>
              <a:tr h="201946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Protocols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TCP/IP, UDP, IPv4/v6, HTTP, HTTPS, QoS, FTP, UPnP, RTP, RTSP, RTCP, DHCP, ARP, Zeroconf,  Bonjour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85674374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Client Software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Web, SmartManager, Client S/W, Mobile S/W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80189321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Max. User Connection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Live: 10 Users, Playback: 3 Users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47890681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API Support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Open API, ONVIF Compliance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54384690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Mobile Support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Android, i-OS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3667272"/>
                  </a:ext>
                </a:extLst>
              </a:tr>
              <a:tr h="140738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EXTERNAL IN/OUT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3121477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Ethernet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RJ-45(10/100Base-T)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62993521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u-SD Card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SDHC/SDXC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40640488"/>
                  </a:ext>
                </a:extLst>
              </a:tr>
              <a:tr h="140738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ETC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7114071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Operating Humidity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0 ~ 90% RH(Non-condensing)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84215707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Operating Temperature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-10°C ~ 45°C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76455779"/>
                  </a:ext>
                </a:extLst>
              </a:tr>
              <a:tr h="154811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Power Supply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12VDC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21123337"/>
                  </a:ext>
                </a:extLst>
              </a:tr>
              <a:tr h="13510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Power Consumption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420mA(5W)@12VDC 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9812953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Dimensions(WxHxD)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97(W)x131(H)x63.3(D)mm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30381435"/>
                  </a:ext>
                </a:extLst>
              </a:tr>
              <a:tr h="140738">
                <a:tc gridSpan="2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Net Weight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endParaRPr lang="ko-KR" sz="7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/>
                </a:tc>
                <a:tc>
                  <a:txBody>
                    <a:bodyPr/>
                    <a:lstStyle/>
                    <a:p>
                      <a:pPr indent="127000"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Approx  370g</a:t>
                      </a:r>
                      <a:endParaRPr lang="ko-KR" sz="7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45890847"/>
                  </a:ext>
                </a:extLst>
              </a:tr>
              <a:tr h="129478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o-KR" sz="700" dirty="0">
                          <a:effectLst/>
                        </a:rPr>
                        <a:t>※</a:t>
                      </a:r>
                      <a:r>
                        <a:rPr lang="en-US" sz="700" dirty="0">
                          <a:effectLst/>
                        </a:rPr>
                        <a:t> Specifications are subject to change without notice.</a:t>
                      </a:r>
                      <a:endParaRPr lang="ko-KR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3005" marR="3300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402069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C361B0D-C8F9-4FA9-8335-D940BA68E86E}"/>
              </a:ext>
            </a:extLst>
          </p:cNvPr>
          <p:cNvSpPr txBox="1"/>
          <p:nvPr/>
        </p:nvSpPr>
        <p:spPr>
          <a:xfrm>
            <a:off x="251213" y="859967"/>
            <a:ext cx="10764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/>
              <a:t>Specifications</a:t>
            </a:r>
            <a:r>
              <a:rPr lang="ko-KR" altLang="en-US" sz="1200"/>
              <a:t> </a:t>
            </a: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12A8F2BD-8639-472F-B35E-E3BB5EAC55A4}"/>
              </a:ext>
            </a:extLst>
          </p:cNvPr>
          <p:cNvGrpSpPr/>
          <p:nvPr/>
        </p:nvGrpSpPr>
        <p:grpSpPr>
          <a:xfrm>
            <a:off x="1" y="758432"/>
            <a:ext cx="6858000" cy="173644"/>
            <a:chOff x="194354" y="750744"/>
            <a:chExt cx="5572126" cy="175419"/>
          </a:xfrm>
        </p:grpSpPr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2D0F90D4-BBA6-4580-BD5A-7A23D5CB9175}"/>
                </a:ext>
              </a:extLst>
            </p:cNvPr>
            <p:cNvSpPr/>
            <p:nvPr/>
          </p:nvSpPr>
          <p:spPr>
            <a:xfrm>
              <a:off x="194354" y="750744"/>
              <a:ext cx="3731518" cy="1754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0">
                <a:defRPr/>
              </a:pPr>
              <a:endParaRPr lang="ko-KR" altLang="en-US" sz="1463"/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EA798E5A-112F-413F-A22F-ABDF7ED80741}"/>
                </a:ext>
              </a:extLst>
            </p:cNvPr>
            <p:cNvSpPr/>
            <p:nvPr/>
          </p:nvSpPr>
          <p:spPr>
            <a:xfrm>
              <a:off x="3916844" y="750744"/>
              <a:ext cx="1849636" cy="17541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0">
                <a:defRPr/>
              </a:pPr>
              <a:endParaRPr lang="ko-KR" altLang="en-US" sz="1463"/>
            </a:p>
          </p:txBody>
        </p:sp>
      </p:grpSp>
      <p:sp>
        <p:nvSpPr>
          <p:cNvPr id="10" name="제목 1">
            <a:extLst>
              <a:ext uri="{FF2B5EF4-FFF2-40B4-BE49-F238E27FC236}">
                <a16:creationId xmlns:a16="http://schemas.microsoft.com/office/drawing/2014/main" id="{9F1529E1-72BA-44C4-8EB6-0C3A96E6A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04" y="-184026"/>
            <a:ext cx="6777338" cy="1268361"/>
          </a:xfrm>
        </p:spPr>
        <p:txBody>
          <a:bodyPr>
            <a:normAutofit/>
          </a:bodyPr>
          <a:lstStyle/>
          <a:p>
            <a:r>
              <a:rPr lang="en-US" altLang="ko-KR" sz="2000"/>
              <a:t>24</a:t>
            </a:r>
            <a:r>
              <a:rPr lang="ko-KR" altLang="en-US" sz="2000"/>
              <a:t>시간 자동 녹화 기능이 탑재된 </a:t>
            </a:r>
            <a:r>
              <a:rPr lang="en-US" altLang="ko-KR" sz="2000"/>
              <a:t>Wifi</a:t>
            </a:r>
            <a:r>
              <a:rPr lang="ko-KR" altLang="en-US" sz="2000"/>
              <a:t> </a:t>
            </a:r>
            <a:r>
              <a:rPr lang="en-US" altLang="ko-KR" sz="2000"/>
              <a:t>Network</a:t>
            </a:r>
            <a:r>
              <a:rPr lang="ko-KR" altLang="en-US" sz="2000"/>
              <a:t> </a:t>
            </a:r>
            <a:r>
              <a:rPr lang="en-US" altLang="ko-KR" sz="2000"/>
              <a:t>Camera</a:t>
            </a:r>
            <a:r>
              <a:rPr lang="ko-KR" altLang="en-US" sz="2000"/>
              <a:t> </a:t>
            </a: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9B831A35-E554-4189-B75A-8E3BBDD86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540" y="9570905"/>
            <a:ext cx="33089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0"/>
            <a:r>
              <a:rPr kumimoji="0" lang="en-US" altLang="ko-KR" sz="1400" b="1">
                <a:solidFill>
                  <a:srgbClr val="0070C0"/>
                </a:solidFill>
                <a:latin typeface="Lucida Sans" pitchFamily="34" charset="0"/>
                <a:ea typeface="맑은 고딕" pitchFamily="50" charset="-127"/>
              </a:rPr>
              <a:t>DK </a:t>
            </a:r>
            <a:r>
              <a:rPr lang="ko-KR" altLang="en-US" sz="1400" b="1" dirty="0">
                <a:solidFill>
                  <a:srgbClr val="0070C0"/>
                </a:solidFill>
                <a:latin typeface="Lucida Sans" pitchFamily="34" charset="0"/>
                <a:ea typeface="맑은 고딕" pitchFamily="50" charset="-127"/>
              </a:rPr>
              <a:t>솔루션</a:t>
            </a:r>
            <a:r>
              <a:rPr kumimoji="0" lang="en-US" altLang="ko-KR" sz="1400" b="1" dirty="0">
                <a:solidFill>
                  <a:srgbClr val="0070C0"/>
                </a:solidFill>
                <a:latin typeface="Lucida Sans" pitchFamily="34" charset="0"/>
                <a:ea typeface="맑은 고딕" pitchFamily="50" charset="-127"/>
              </a:rPr>
              <a:t> </a:t>
            </a:r>
            <a:r>
              <a:rPr kumimoji="0" lang="ko-KR" altLang="en-US" sz="1400" b="1" dirty="0">
                <a:solidFill>
                  <a:srgbClr val="0070C0"/>
                </a:solidFill>
                <a:latin typeface="Lucida Sans" pitchFamily="34" charset="0"/>
                <a:ea typeface="맑은 고딕" pitchFamily="50" charset="-127"/>
              </a:rPr>
              <a:t>｜</a:t>
            </a:r>
            <a:r>
              <a:rPr kumimoji="0" lang="en-US" altLang="ko-KR" sz="1400" b="1" dirty="0">
                <a:solidFill>
                  <a:srgbClr val="0070C0"/>
                </a:solidFill>
                <a:latin typeface="Lucida Sans" pitchFamily="34" charset="0"/>
                <a:ea typeface="맑은 고딕" pitchFamily="50" charset="-127"/>
              </a:rPr>
              <a:t> http://gogocctv.com </a:t>
            </a:r>
            <a:endParaRPr kumimoji="0" lang="ko-KR" altLang="en-US" sz="1200" b="1" dirty="0">
              <a:solidFill>
                <a:srgbClr val="0070C0"/>
              </a:solidFill>
              <a:latin typeface="Lucida Sans" pitchFamily="34" charset="0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759738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5626</TotalTime>
  <Words>2624</Words>
  <Application>Microsoft Office PowerPoint</Application>
  <PresentationFormat>A4 용지(210x297mm)</PresentationFormat>
  <Paragraphs>343</Paragraphs>
  <Slides>11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11</vt:i4>
      </vt:variant>
    </vt:vector>
  </HeadingPairs>
  <TitlesOfParts>
    <vt:vector size="17" baseType="lpstr">
      <vt:lpstr>Lucida Sans</vt:lpstr>
      <vt:lpstr>맑은 고딕</vt:lpstr>
      <vt:lpstr>Arial</vt:lpstr>
      <vt:lpstr>Calibri</vt:lpstr>
      <vt:lpstr>Calibri Light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24시간 자동 녹화 기능이 탑재된 Wifi Network Camera </vt:lpstr>
      <vt:lpstr>24시간 자동 녹화 기능이 탑재된 Wifi Network Camera </vt:lpstr>
      <vt:lpstr>Wifi Network Camera with 24-hour automatic recording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DKsolutions</dc:creator>
  <cp:lastModifiedBy>COM</cp:lastModifiedBy>
  <cp:revision>104</cp:revision>
  <cp:lastPrinted>2024-03-07T05:27:19Z</cp:lastPrinted>
  <dcterms:created xsi:type="dcterms:W3CDTF">2020-01-29T23:11:49Z</dcterms:created>
  <dcterms:modified xsi:type="dcterms:W3CDTF">2025-02-13T12:30:29Z</dcterms:modified>
</cp:coreProperties>
</file>