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1812" y="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2359-8B95-4A9A-83E1-80841795C522}" type="datetimeFigureOut">
              <a:rPr lang="ko-KR" altLang="en-US" smtClean="0"/>
              <a:t>2024-06-03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594F-D8B9-428B-BB27-51F0A7A4B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7973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2359-8B95-4A9A-83E1-80841795C522}" type="datetimeFigureOut">
              <a:rPr lang="ko-KR" altLang="en-US" smtClean="0"/>
              <a:t>2024-06-03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594F-D8B9-428B-BB27-51F0A7A4B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877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2359-8B95-4A9A-83E1-80841795C522}" type="datetimeFigureOut">
              <a:rPr lang="ko-KR" altLang="en-US" smtClean="0"/>
              <a:t>2024-06-03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594F-D8B9-428B-BB27-51F0A7A4B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18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2359-8B95-4A9A-83E1-80841795C522}" type="datetimeFigureOut">
              <a:rPr lang="ko-KR" altLang="en-US" smtClean="0"/>
              <a:t>2024-06-03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594F-D8B9-428B-BB27-51F0A7A4B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9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2359-8B95-4A9A-83E1-80841795C522}" type="datetimeFigureOut">
              <a:rPr lang="ko-KR" altLang="en-US" smtClean="0"/>
              <a:t>2024-06-03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594F-D8B9-428B-BB27-51F0A7A4B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340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2359-8B95-4A9A-83E1-80841795C522}" type="datetimeFigureOut">
              <a:rPr lang="ko-KR" altLang="en-US" smtClean="0"/>
              <a:t>2024-06-03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594F-D8B9-428B-BB27-51F0A7A4B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547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2359-8B95-4A9A-83E1-80841795C522}" type="datetimeFigureOut">
              <a:rPr lang="ko-KR" altLang="en-US" smtClean="0"/>
              <a:t>2024-06-03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594F-D8B9-428B-BB27-51F0A7A4B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204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2359-8B95-4A9A-83E1-80841795C522}" type="datetimeFigureOut">
              <a:rPr lang="ko-KR" altLang="en-US" smtClean="0"/>
              <a:t>2024-06-03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594F-D8B9-428B-BB27-51F0A7A4B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683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2359-8B95-4A9A-83E1-80841795C522}" type="datetimeFigureOut">
              <a:rPr lang="ko-KR" altLang="en-US" smtClean="0"/>
              <a:t>2024-06-03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594F-D8B9-428B-BB27-51F0A7A4B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649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2359-8B95-4A9A-83E1-80841795C522}" type="datetimeFigureOut">
              <a:rPr lang="ko-KR" altLang="en-US" smtClean="0"/>
              <a:t>2024-06-03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594F-D8B9-428B-BB27-51F0A7A4B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2509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2359-8B95-4A9A-83E1-80841795C522}" type="datetimeFigureOut">
              <a:rPr lang="ko-KR" altLang="en-US" smtClean="0"/>
              <a:t>2024-06-03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594F-D8B9-428B-BB27-51F0A7A4B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059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2359-8B95-4A9A-83E1-80841795C522}" type="datetimeFigureOut">
              <a:rPr lang="ko-KR" altLang="en-US" smtClean="0"/>
              <a:t>2024-06-03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3594F-D8B9-428B-BB27-51F0A7A4B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411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C350A93B-71AC-C20A-D3B8-FA1370A205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972603"/>
              </p:ext>
            </p:extLst>
          </p:nvPr>
        </p:nvGraphicFramePr>
        <p:xfrm>
          <a:off x="146948" y="1742901"/>
          <a:ext cx="6503234" cy="756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9932">
                  <a:extLst>
                    <a:ext uri="{9D8B030D-6E8A-4147-A177-3AD203B41FA5}">
                      <a16:colId xmlns:a16="http://schemas.microsoft.com/office/drawing/2014/main" val="2923493109"/>
                    </a:ext>
                  </a:extLst>
                </a:gridCol>
                <a:gridCol w="4117571">
                  <a:extLst>
                    <a:ext uri="{9D8B030D-6E8A-4147-A177-3AD203B41FA5}">
                      <a16:colId xmlns:a16="http://schemas.microsoft.com/office/drawing/2014/main" val="2299129016"/>
                    </a:ext>
                  </a:extLst>
                </a:gridCol>
                <a:gridCol w="825731">
                  <a:extLst>
                    <a:ext uri="{9D8B030D-6E8A-4147-A177-3AD203B41FA5}">
                      <a16:colId xmlns:a16="http://schemas.microsoft.com/office/drawing/2014/main" val="2334628136"/>
                    </a:ext>
                  </a:extLst>
                </a:gridCol>
              </a:tblGrid>
              <a:tr h="2761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ITEM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Spec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Remarks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52069923"/>
                  </a:ext>
                </a:extLst>
              </a:tr>
              <a:tr h="54681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Processor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128 Core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NIVIDA Maxwell GPU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Quad core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ARM A57 CPU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4GB 64bit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LPDDR4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124787700"/>
                  </a:ext>
                </a:extLst>
              </a:tr>
              <a:tr h="28925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Network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10/100/1000Base-T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Ethernet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9454075"/>
                  </a:ext>
                </a:extLst>
              </a:tr>
              <a:tr h="2761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Power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DC5V,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4A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308066911"/>
                  </a:ext>
                </a:extLst>
              </a:tr>
              <a:tr h="72631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I/O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USB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3.0 Type A, 4Ea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USB2.0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micro–B, 4Ea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HDMI/Display Port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Gigabit Ethernet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GPIO, I2C, SPI, UART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973683787"/>
                  </a:ext>
                </a:extLst>
              </a:tr>
              <a:tr h="2761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SD card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Micro SD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471110036"/>
                  </a:ext>
                </a:extLst>
              </a:tr>
              <a:tr h="2454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Video Encoder 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4K@30 | 4x1080P@30 | 9x720p@30(H.264/H.265)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304375981"/>
                  </a:ext>
                </a:extLst>
              </a:tr>
              <a:tr h="3087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Video Decoder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4K@60 | 2x4K@30| 8x1080P30 | 18x720p@30(H.264/H.265)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1940339"/>
                  </a:ext>
                </a:extLst>
              </a:tr>
              <a:tr h="10148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AI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Algorithm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Smoke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&amp; fire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340196306"/>
                  </a:ext>
                </a:extLst>
              </a:tr>
              <a:tr h="23367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IP Camera 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RTSP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927001251"/>
                  </a:ext>
                </a:extLst>
              </a:tr>
              <a:tr h="265425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Class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of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Detection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Black smoke occurrence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Gray smoke occurrence</a:t>
                      </a:r>
                      <a:r>
                        <a:rPr lang="ko-KR" altLang="en-US" sz="1100" dirty="0"/>
                        <a:t> </a:t>
                      </a:r>
                      <a:endParaRPr lang="en-US" altLang="ko-KR" sz="1100" dirty="0"/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White smoke occurrence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Fire(flame) occurrence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Cloud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Fog(smoke)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Lighting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Sunlight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Wobbly white object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Leaves, grass, </a:t>
                      </a:r>
                      <a:r>
                        <a:rPr lang="en-US" altLang="ko-KR" sz="1100" dirty="0" err="1"/>
                        <a:t>etc</a:t>
                      </a:r>
                      <a:r>
                        <a:rPr lang="en-US" altLang="ko-KR" sz="1100" dirty="0"/>
                        <a:t>, shaken by the wind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dirty="0"/>
                        <a:t>Non(Irrelevant)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270327891"/>
                  </a:ext>
                </a:extLst>
              </a:tr>
              <a:tr h="2761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Recognition Speed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76~85ms/frame(About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11~13FPS)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604686581"/>
                  </a:ext>
                </a:extLst>
              </a:tr>
              <a:tr h="2761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Fire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frame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detection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More than 0.3% of screen size(85x85pixels at 1920x1080 resolutions)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065123950"/>
                  </a:ext>
                </a:extLst>
              </a:tr>
              <a:tr h="2761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F1-Score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0.861952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84793553"/>
                  </a:ext>
                </a:extLst>
              </a:tr>
              <a:tr h="2761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Dimension</a:t>
                      </a:r>
                      <a:r>
                        <a:rPr lang="ko-KR" altLang="en-US" sz="1100" dirty="0"/>
                        <a:t> </a:t>
                      </a:r>
                      <a:r>
                        <a:rPr lang="en-US" altLang="ko-KR" sz="1100" dirty="0"/>
                        <a:t>mm(Board)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TBD</a:t>
                      </a:r>
                      <a:endParaRPr lang="ko-KR" altLang="en-US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93800951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5FE3200-8CD8-A779-855E-533F259F63A4}"/>
              </a:ext>
            </a:extLst>
          </p:cNvPr>
          <p:cNvSpPr txBox="1"/>
          <p:nvPr/>
        </p:nvSpPr>
        <p:spPr>
          <a:xfrm>
            <a:off x="118886" y="256444"/>
            <a:ext cx="48267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Fire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and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Smoke Detection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at AI edgy box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: ADK-JN-FIRE</a:t>
            </a:r>
            <a:endParaRPr lang="ko-KR" altLang="en-US" sz="1600" b="1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174CD96-624D-09B2-3D68-0E5B9FF5C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0759" y="5545817"/>
            <a:ext cx="2881824" cy="16252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5BD5BC4-BB58-08E8-A6F5-AE1B4AB48110}"/>
              </a:ext>
            </a:extLst>
          </p:cNvPr>
          <p:cNvSpPr txBox="1"/>
          <p:nvPr/>
        </p:nvSpPr>
        <p:spPr>
          <a:xfrm>
            <a:off x="150736" y="580274"/>
            <a:ext cx="64994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100" b="0" i="0" dirty="0">
                <a:solidFill>
                  <a:srgbClr val="0D131A"/>
                </a:solidFill>
                <a:effectLst/>
                <a:latin typeface="var(--body-font-family)"/>
              </a:rPr>
              <a:t>Our AI model, which possesses 1.7 million fire and smoke image data, was trained on a selected 200,000 images. It classifies into 11 different categories, including false positives due to scenes like fireworks and smoke. It demonstrates a high performance with an average precision (</a:t>
            </a:r>
            <a:r>
              <a:rPr lang="en-US" altLang="ko-KR" sz="1100" b="0" i="0" dirty="0" err="1">
                <a:solidFill>
                  <a:srgbClr val="0D131A"/>
                </a:solidFill>
                <a:effectLst/>
                <a:latin typeface="var(--body-font-family)"/>
              </a:rPr>
              <a:t>mAP</a:t>
            </a:r>
            <a:r>
              <a:rPr lang="en-US" altLang="ko-KR" sz="1100" b="0" i="0" dirty="0">
                <a:solidFill>
                  <a:srgbClr val="0D131A"/>
                </a:solidFill>
                <a:effectLst/>
                <a:latin typeface="var(--body-font-family)"/>
              </a:rPr>
              <a:t>) of 0.90019. </a:t>
            </a:r>
            <a:r>
              <a:rPr lang="en-US" altLang="ko-KR" sz="1100" b="0" i="0" dirty="0">
                <a:effectLst/>
                <a:latin typeface="var(--body-font-family)"/>
              </a:rPr>
              <a:t>Operating on a Jetson Nano, it achieves recognition speeds of 76-85ms per frame, which is 1/20th the performance of a standard AI PC.        It boasts a flame detection rate of over 0.3% of the screen size and can detect as low as 0.1% for clean flames.</a:t>
            </a:r>
          </a:p>
          <a:p>
            <a:pPr algn="l"/>
            <a:r>
              <a:rPr lang="en-US" altLang="ko-KR" sz="1100" b="0" i="0" dirty="0">
                <a:effectLst/>
                <a:latin typeface="var(--body-font-family)"/>
              </a:rPr>
              <a:t>Additionally, it offers cross-platform compatibility, supporting Windows, Linux, and ARM architectures.</a:t>
            </a:r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664044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6037</TotalTime>
  <Words>317</Words>
  <Application>Microsoft Office PowerPoint</Application>
  <PresentationFormat>A4 용지(210x297mm)</PresentationFormat>
  <Paragraphs>50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var(--body-font-family)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안덕규</dc:creator>
  <cp:lastModifiedBy>DK Ahn Ahn</cp:lastModifiedBy>
  <cp:revision>21</cp:revision>
  <dcterms:created xsi:type="dcterms:W3CDTF">2023-11-29T09:25:26Z</dcterms:created>
  <dcterms:modified xsi:type="dcterms:W3CDTF">2024-06-04T06:42:17Z</dcterms:modified>
</cp:coreProperties>
</file>